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3" r:id="rId2"/>
    <p:sldId id="275" r:id="rId3"/>
  </p:sldIdLst>
  <p:sldSz cx="9906000" cy="6858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43AFDE"/>
    <a:srgbClr val="333B94"/>
    <a:srgbClr val="F04B4E"/>
    <a:srgbClr val="EF81B3"/>
    <a:srgbClr val="A6DACE"/>
    <a:srgbClr val="989FD0"/>
    <a:srgbClr val="F1EE87"/>
    <a:srgbClr val="FABE9B"/>
    <a:srgbClr val="D190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25" autoAdjust="0"/>
    <p:restoredTop sz="86358" autoAdjust="0"/>
  </p:normalViewPr>
  <p:slideViewPr>
    <p:cSldViewPr>
      <p:cViewPr varScale="1">
        <p:scale>
          <a:sx n="59" d="100"/>
          <a:sy n="59" d="100"/>
        </p:scale>
        <p:origin x="2406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2" cy="511731"/>
          </a:xfrm>
          <a:prstGeom prst="rect">
            <a:avLst/>
          </a:prstGeom>
        </p:spPr>
        <p:txBody>
          <a:bodyPr vert="horz" lIns="99045" tIns="49521" rIns="99045" bIns="49521" rtlCol="0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2" cy="511731"/>
          </a:xfrm>
          <a:prstGeom prst="rect">
            <a:avLst/>
          </a:prstGeom>
        </p:spPr>
        <p:txBody>
          <a:bodyPr vert="horz" lIns="99045" tIns="49521" rIns="99045" bIns="49521" rtlCol="0"/>
          <a:lstStyle>
            <a:lvl1pPr algn="r">
              <a:defRPr sz="1400"/>
            </a:lvl1pPr>
          </a:lstStyle>
          <a:p>
            <a:fld id="{D8FB3F23-D38B-4A6F-9D84-3ABBB3C316AD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8350"/>
            <a:ext cx="5543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5" tIns="49521" rIns="99045" bIns="49521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861444"/>
            <a:ext cx="5679440" cy="4605576"/>
          </a:xfrm>
          <a:prstGeom prst="rect">
            <a:avLst/>
          </a:prstGeom>
        </p:spPr>
        <p:txBody>
          <a:bodyPr vert="horz" lIns="99045" tIns="49521" rIns="99045" bIns="4952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2" cy="511731"/>
          </a:xfrm>
          <a:prstGeom prst="rect">
            <a:avLst/>
          </a:prstGeom>
        </p:spPr>
        <p:txBody>
          <a:bodyPr vert="horz" lIns="99045" tIns="49521" rIns="99045" bIns="49521" rtlCol="0" anchor="b"/>
          <a:lstStyle>
            <a:lvl1pPr algn="l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2" cy="511731"/>
          </a:xfrm>
          <a:prstGeom prst="rect">
            <a:avLst/>
          </a:prstGeom>
        </p:spPr>
        <p:txBody>
          <a:bodyPr vert="horz" lIns="99045" tIns="49521" rIns="99045" bIns="49521" rtlCol="0" anchor="b"/>
          <a:lstStyle>
            <a:lvl1pPr algn="r">
              <a:defRPr sz="1400"/>
            </a:lvl1pPr>
          </a:lstStyle>
          <a:p>
            <a:fld id="{52A69847-A4A2-40DF-911C-FAC3C69C51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817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72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73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9847-A4A2-40DF-911C-FAC3C69C515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533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6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247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248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69847-A4A2-40DF-911C-FAC3C69C515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367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262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2582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033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189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002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68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43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73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634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277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B8C67-B1E8-4673-B146-2BB8041D4C0B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11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B8C67-B1E8-4673-B146-2BB8041D4C0B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42277-769F-4DFC-8DF6-52CB4828E8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810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テキスト ボックス 55"/>
          <p:cNvSpPr txBox="1"/>
          <p:nvPr/>
        </p:nvSpPr>
        <p:spPr>
          <a:xfrm>
            <a:off x="0" y="-7801"/>
            <a:ext cx="9904491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「わたしの避難計画」　</a:t>
            </a:r>
            <a:endParaRPr kumimoji="1" lang="ja-JP" altLang="en-US" sz="2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08" name="正方形/長方形 38"/>
          <p:cNvSpPr/>
          <p:nvPr/>
        </p:nvSpPr>
        <p:spPr>
          <a:xfrm>
            <a:off x="-13378" y="2565445"/>
            <a:ext cx="9919379" cy="29615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9" name="正方形/長方形 58"/>
          <p:cNvSpPr/>
          <p:nvPr/>
        </p:nvSpPr>
        <p:spPr>
          <a:xfrm>
            <a:off x="-154" y="459312"/>
            <a:ext cx="9906154" cy="21086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0" name="テキスト ボックス 60"/>
          <p:cNvSpPr txBox="1"/>
          <p:nvPr/>
        </p:nvSpPr>
        <p:spPr>
          <a:xfrm>
            <a:off x="1106546" y="1684871"/>
            <a:ext cx="164179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●避難のタイミング</a:t>
            </a:r>
          </a:p>
        </p:txBody>
      </p:sp>
      <p:sp>
        <p:nvSpPr>
          <p:cNvPr id="1111" name="テキスト ボックス 62"/>
          <p:cNvSpPr txBox="1"/>
          <p:nvPr/>
        </p:nvSpPr>
        <p:spPr>
          <a:xfrm>
            <a:off x="5372800" y="1647263"/>
            <a:ext cx="90281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14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lang="ja-JP" altLang="en-US" dirty="0"/>
              <a:t>●避難先</a:t>
            </a:r>
          </a:p>
        </p:txBody>
      </p:sp>
      <p:grpSp>
        <p:nvGrpSpPr>
          <p:cNvPr id="1112" name="グループ化 8"/>
          <p:cNvGrpSpPr/>
          <p:nvPr/>
        </p:nvGrpSpPr>
        <p:grpSpPr>
          <a:xfrm>
            <a:off x="-138576" y="1781356"/>
            <a:ext cx="1255128" cy="779247"/>
            <a:chOff x="146935" y="851898"/>
            <a:chExt cx="1255128" cy="779247"/>
          </a:xfrm>
        </p:grpSpPr>
        <p:sp>
          <p:nvSpPr>
            <p:cNvPr id="1113" name="テキスト ボックス 65"/>
            <p:cNvSpPr txBox="1"/>
            <p:nvPr/>
          </p:nvSpPr>
          <p:spPr>
            <a:xfrm>
              <a:off x="146935" y="1323368"/>
              <a:ext cx="12551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土砂災害</a:t>
              </a:r>
            </a:p>
          </p:txBody>
        </p:sp>
        <p:pic>
          <p:nvPicPr>
            <p:cNvPr id="1114" name="Picture 3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0908" y="851898"/>
              <a:ext cx="487182" cy="487182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  <p:sp>
        <p:nvSpPr>
          <p:cNvPr id="1115" name="正方形/長方形 68"/>
          <p:cNvSpPr/>
          <p:nvPr/>
        </p:nvSpPr>
        <p:spPr>
          <a:xfrm>
            <a:off x="-15553" y="5495207"/>
            <a:ext cx="9919379" cy="1353862"/>
          </a:xfrm>
          <a:prstGeom prst="rect">
            <a:avLst/>
          </a:prstGeom>
          <a:solidFill>
            <a:srgbClr val="FFFFCC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6" name="角丸四角形 70"/>
          <p:cNvSpPr/>
          <p:nvPr/>
        </p:nvSpPr>
        <p:spPr>
          <a:xfrm>
            <a:off x="3654925" y="5776820"/>
            <a:ext cx="6058035" cy="418936"/>
          </a:xfrm>
          <a:prstGeom prst="roundRect">
            <a:avLst>
              <a:gd name="adj" fmla="val 12163"/>
            </a:avLst>
          </a:prstGeom>
          <a:solidFill>
            <a:schemeClr val="bg1"/>
          </a:solidFill>
          <a:ln>
            <a:solidFill>
              <a:srgbClr val="C0B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117" name="テキスト ボックス 71"/>
          <p:cNvSpPr txBox="1"/>
          <p:nvPr/>
        </p:nvSpPr>
        <p:spPr>
          <a:xfrm>
            <a:off x="3735763" y="5832400"/>
            <a:ext cx="100617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氏　名　：</a:t>
            </a:r>
          </a:p>
        </p:txBody>
      </p:sp>
      <p:sp>
        <p:nvSpPr>
          <p:cNvPr id="1118" name="テキスト ボックス 72"/>
          <p:cNvSpPr txBox="1"/>
          <p:nvPr/>
        </p:nvSpPr>
        <p:spPr>
          <a:xfrm>
            <a:off x="6045810" y="5832400"/>
            <a:ext cx="133944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電話番号　：</a:t>
            </a:r>
          </a:p>
        </p:txBody>
      </p:sp>
      <p:sp>
        <p:nvSpPr>
          <p:cNvPr id="1119" name="テキスト ボックス 74"/>
          <p:cNvSpPr txBox="1"/>
          <p:nvPr/>
        </p:nvSpPr>
        <p:spPr>
          <a:xfrm>
            <a:off x="7385257" y="6405755"/>
            <a:ext cx="2412658" cy="39921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📞</a:t>
            </a:r>
            <a:r>
              <a:rPr lang="ja-JP" altLang="en-US" sz="2000" b="1" dirty="0">
                <a:ln w="635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０５５８</a:t>
            </a:r>
            <a:r>
              <a:rPr lang="en-US" altLang="ja-JP" sz="2000" b="1" dirty="0">
                <a:ln w="635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-62-2121</a:t>
            </a:r>
            <a:endParaRPr kumimoji="1" lang="ja-JP" altLang="en-US" sz="2000" b="1" dirty="0">
              <a:ln w="635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20" name="テキスト ボックス 73"/>
          <p:cNvSpPr txBox="1"/>
          <p:nvPr/>
        </p:nvSpPr>
        <p:spPr>
          <a:xfrm>
            <a:off x="3708390" y="6451921"/>
            <a:ext cx="3776813" cy="30688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16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r>
              <a:rPr lang="ja-JP" altLang="en-US" sz="1400" dirty="0">
                <a:solidFill>
                  <a:srgbClr val="FF0000"/>
                </a:solidFill>
              </a:rPr>
              <a:t>★災害発生時は“</a:t>
            </a:r>
            <a:r>
              <a:rPr lang="ja-JP" altLang="en-US" sz="1400" b="1" dirty="0">
                <a:solidFill>
                  <a:srgbClr val="FF0000"/>
                </a:solidFill>
              </a:rPr>
              <a:t>町の同報無線</a:t>
            </a:r>
            <a:r>
              <a:rPr lang="ja-JP" altLang="en-US" sz="1400" dirty="0">
                <a:solidFill>
                  <a:srgbClr val="FF0000"/>
                </a:solidFill>
              </a:rPr>
              <a:t>” を活用しよう！</a:t>
            </a:r>
            <a:endParaRPr sz="1400" dirty="0">
              <a:solidFill>
                <a:srgbClr val="FF0000"/>
              </a:solidFill>
            </a:endParaRPr>
          </a:p>
        </p:txBody>
      </p:sp>
      <p:sp>
        <p:nvSpPr>
          <p:cNvPr id="1121" name="テキスト ボックス 95"/>
          <p:cNvSpPr txBox="1"/>
          <p:nvPr/>
        </p:nvSpPr>
        <p:spPr>
          <a:xfrm>
            <a:off x="3708390" y="6195756"/>
            <a:ext cx="511390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>
            <a:defPPr>
              <a:defRPr lang="ja-JP"/>
            </a:defPPr>
            <a:lvl1pPr>
              <a:defRPr sz="16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r>
              <a:rPr lang="ja-JP" altLang="en-US" sz="1400" dirty="0"/>
              <a:t>★情報収集は</a:t>
            </a:r>
            <a:r>
              <a:rPr lang="ja-JP" altLang="en-US" sz="1400" b="1" dirty="0"/>
              <a:t>“南伊豆町配信メールサービス”</a:t>
            </a:r>
            <a:r>
              <a:rPr lang="ja-JP" altLang="en-US" sz="1400" dirty="0"/>
              <a:t>を利用しましょう！</a:t>
            </a:r>
          </a:p>
        </p:txBody>
      </p:sp>
      <p:sp>
        <p:nvSpPr>
          <p:cNvPr id="1122" name="角丸四角形 99"/>
          <p:cNvSpPr/>
          <p:nvPr/>
        </p:nvSpPr>
        <p:spPr>
          <a:xfrm>
            <a:off x="1116662" y="1955040"/>
            <a:ext cx="4100581" cy="506101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23" name="テキスト ボックス 54"/>
          <p:cNvSpPr txBox="1"/>
          <p:nvPr/>
        </p:nvSpPr>
        <p:spPr>
          <a:xfrm>
            <a:off x="161322" y="3952521"/>
            <a:ext cx="400110" cy="1404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大地震発生</a:t>
            </a:r>
            <a:endParaRPr kumimoji="1" lang="ja-JP" altLang="en-US" sz="1400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24" name="テキスト ボックス 54"/>
          <p:cNvSpPr txBox="1"/>
          <p:nvPr/>
        </p:nvSpPr>
        <p:spPr>
          <a:xfrm>
            <a:off x="867014" y="3952521"/>
            <a:ext cx="830997" cy="1404848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まず身を守り、</a:t>
            </a:r>
            <a:endParaRPr kumimoji="1"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揺れが収まる</a:t>
            </a:r>
            <a:endParaRPr kumimoji="1"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まで待つ</a:t>
            </a:r>
          </a:p>
        </p:txBody>
      </p:sp>
      <p:sp>
        <p:nvSpPr>
          <p:cNvPr id="1125" name="右矢印 7"/>
          <p:cNvSpPr/>
          <p:nvPr/>
        </p:nvSpPr>
        <p:spPr>
          <a:xfrm>
            <a:off x="664701" y="4362101"/>
            <a:ext cx="203764" cy="598493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26" name="角丸四角形 41"/>
          <p:cNvSpPr/>
          <p:nvPr/>
        </p:nvSpPr>
        <p:spPr>
          <a:xfrm>
            <a:off x="2195613" y="3008468"/>
            <a:ext cx="7609463" cy="909131"/>
          </a:xfrm>
          <a:prstGeom prst="roundRect">
            <a:avLst>
              <a:gd name="adj" fmla="val 7395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10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27" name="テキスト ボックス 78"/>
          <p:cNvSpPr txBox="1"/>
          <p:nvPr/>
        </p:nvSpPr>
        <p:spPr>
          <a:xfrm>
            <a:off x="6836033" y="129427"/>
            <a:ext cx="220445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（南伊豆町　妻良地区）</a:t>
            </a:r>
          </a:p>
        </p:txBody>
      </p:sp>
      <p:grpSp>
        <p:nvGrpSpPr>
          <p:cNvPr id="1130" name="グループ化 3"/>
          <p:cNvGrpSpPr/>
          <p:nvPr/>
        </p:nvGrpSpPr>
        <p:grpSpPr>
          <a:xfrm>
            <a:off x="37565" y="3140978"/>
            <a:ext cx="1474843" cy="793554"/>
            <a:chOff x="118769" y="3371223"/>
            <a:chExt cx="1474843" cy="793554"/>
          </a:xfrm>
        </p:grpSpPr>
        <p:sp>
          <p:nvSpPr>
            <p:cNvPr id="1131" name="テキスト ボックス 83"/>
            <p:cNvSpPr txBox="1"/>
            <p:nvPr/>
          </p:nvSpPr>
          <p:spPr>
            <a:xfrm>
              <a:off x="118769" y="3857000"/>
              <a:ext cx="14748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>
                  <a:latin typeface="UD デジタル 教科書体 NK-B" panose="02020700000000000000" pitchFamily="18" charset="-128"/>
                  <a:ea typeface="UD デジタル 教科書体 NK-B" panose="02020700000000000000" pitchFamily="18" charset="-128"/>
                </a:rPr>
                <a:t>地震・津波</a:t>
              </a:r>
            </a:p>
          </p:txBody>
        </p:sp>
        <p:pic>
          <p:nvPicPr>
            <p:cNvPr id="1132" name="Picture 5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38554" y="3371223"/>
              <a:ext cx="477592" cy="477592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  <p:pic>
        <p:nvPicPr>
          <p:cNvPr id="1133" name="Picture 2" descr="http://www.signs-nsa.jp/img/top/jisin%20jpg.jpg"/>
          <p:cNvPicPr>
            <a:picLocks noChangeAspect="1" noChangeArrowheads="1"/>
          </p:cNvPicPr>
          <p:nvPr/>
        </p:nvPicPr>
        <p:blipFill>
          <a:blip r:embed="rId5"/>
          <a:srcRect l="13528" t="14496" r="14529" b="13496"/>
          <a:stretch>
            <a:fillRect/>
          </a:stretch>
        </p:blipFill>
        <p:spPr>
          <a:xfrm>
            <a:off x="211559" y="3123418"/>
            <a:ext cx="503337" cy="503337"/>
          </a:xfrm>
          <a:prstGeom prst="rect">
            <a:avLst/>
          </a:prstGeom>
          <a:noFill/>
        </p:spPr>
      </p:pic>
      <p:sp>
        <p:nvSpPr>
          <p:cNvPr id="1134" name="テキスト ボックス 69"/>
          <p:cNvSpPr txBox="1"/>
          <p:nvPr/>
        </p:nvSpPr>
        <p:spPr>
          <a:xfrm>
            <a:off x="3614696" y="5498428"/>
            <a:ext cx="486222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★</a:t>
            </a:r>
            <a:r>
              <a:rPr lang="ja-JP" altLang="en-US" sz="1400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緊急時に連絡をとる必要のある方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の連絡先を書きましょう↓</a:t>
            </a:r>
            <a:endParaRPr kumimoji="1" lang="ja-JP" altLang="en-US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35" name="角丸四角形 70"/>
          <p:cNvSpPr/>
          <p:nvPr/>
        </p:nvSpPr>
        <p:spPr>
          <a:xfrm>
            <a:off x="140444" y="5780188"/>
            <a:ext cx="3444404" cy="1024813"/>
          </a:xfrm>
          <a:prstGeom prst="roundRect">
            <a:avLst>
              <a:gd name="adj" fmla="val 6712"/>
            </a:avLst>
          </a:prstGeom>
          <a:solidFill>
            <a:schemeClr val="bg1"/>
          </a:solidFill>
          <a:ln>
            <a:solidFill>
              <a:srgbClr val="C0B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136" name="テキスト ボックス 69"/>
          <p:cNvSpPr txBox="1"/>
          <p:nvPr/>
        </p:nvSpPr>
        <p:spPr>
          <a:xfrm>
            <a:off x="69502" y="5498428"/>
            <a:ext cx="274626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★自由記入欄（情報収集手段等）</a:t>
            </a:r>
            <a:endParaRPr kumimoji="1" lang="ja-JP" altLang="en-US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40" name="テキスト ボックス 54"/>
          <p:cNvSpPr txBox="1"/>
          <p:nvPr/>
        </p:nvSpPr>
        <p:spPr>
          <a:xfrm>
            <a:off x="2227569" y="3098140"/>
            <a:ext cx="14051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1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pPr algn="l"/>
            <a:r>
              <a:rPr lang="ja-JP" altLang="en-US" sz="1400" dirty="0"/>
              <a:t>□津波による</a:t>
            </a:r>
            <a:endParaRPr lang="en-US" altLang="ja-JP" sz="1400" dirty="0"/>
          </a:p>
          <a:p>
            <a:pPr algn="l"/>
            <a:r>
              <a:rPr lang="ja-JP" altLang="en-US" sz="1400" dirty="0"/>
              <a:t>　　浸水の</a:t>
            </a:r>
            <a:endParaRPr lang="en-US" altLang="ja-JP" sz="1400" dirty="0"/>
          </a:p>
          <a:p>
            <a:pPr algn="l"/>
            <a:r>
              <a:rPr lang="en-US" altLang="ja-JP" sz="1400" dirty="0"/>
              <a:t>   </a:t>
            </a:r>
            <a:r>
              <a:rPr lang="ja-JP" altLang="en-US" sz="1400" dirty="0"/>
              <a:t>危険性</a:t>
            </a:r>
            <a:r>
              <a:rPr lang="ja-JP" altLang="en-US" sz="1400" dirty="0">
                <a:solidFill>
                  <a:srgbClr val="FF0000"/>
                </a:solidFill>
              </a:rPr>
              <a:t>あり</a:t>
            </a:r>
          </a:p>
        </p:txBody>
      </p:sp>
      <p:sp>
        <p:nvSpPr>
          <p:cNvPr id="1141" name="角丸四角形 41"/>
          <p:cNvSpPr/>
          <p:nvPr/>
        </p:nvSpPr>
        <p:spPr>
          <a:xfrm>
            <a:off x="2227568" y="4020250"/>
            <a:ext cx="7577507" cy="1419342"/>
          </a:xfrm>
          <a:prstGeom prst="roundRect">
            <a:avLst>
              <a:gd name="adj" fmla="val 7395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10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42" name="テキスト ボックス 54"/>
          <p:cNvSpPr txBox="1"/>
          <p:nvPr/>
        </p:nvSpPr>
        <p:spPr>
          <a:xfrm>
            <a:off x="2265051" y="4068493"/>
            <a:ext cx="26582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16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pPr algn="l"/>
            <a:r>
              <a:rPr lang="ja-JP" altLang="en-US" sz="1400" dirty="0"/>
              <a:t>□津波による</a:t>
            </a:r>
            <a:endParaRPr lang="en-US" altLang="ja-JP" sz="1400" dirty="0"/>
          </a:p>
          <a:p>
            <a:pPr algn="l"/>
            <a:r>
              <a:rPr lang="ja-JP" altLang="en-US" sz="1400" dirty="0"/>
              <a:t>　　浸水の</a:t>
            </a:r>
            <a:endParaRPr lang="en-US" altLang="ja-JP" sz="1400" dirty="0"/>
          </a:p>
          <a:p>
            <a:pPr algn="l"/>
            <a:r>
              <a:rPr lang="en-US" altLang="ja-JP" sz="1400" dirty="0"/>
              <a:t>   </a:t>
            </a:r>
            <a:r>
              <a:rPr lang="ja-JP" altLang="en-US" sz="1400" dirty="0"/>
              <a:t>危険性</a:t>
            </a:r>
            <a:r>
              <a:rPr lang="ja-JP" altLang="en-US" sz="1400" dirty="0">
                <a:solidFill>
                  <a:srgbClr val="FF0000"/>
                </a:solidFill>
              </a:rPr>
              <a:t>なし</a:t>
            </a:r>
          </a:p>
        </p:txBody>
      </p:sp>
      <p:sp>
        <p:nvSpPr>
          <p:cNvPr id="1143" name="四角形 183"/>
          <p:cNvSpPr/>
          <p:nvPr/>
        </p:nvSpPr>
        <p:spPr>
          <a:xfrm>
            <a:off x="3511149" y="4097254"/>
            <a:ext cx="1656939" cy="126999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 lang="ja-JP" altLang="en-US"/>
            </a:pPr>
            <a:r>
              <a:rPr lang="ja-JP" altLang="en-US" sz="120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・電気のブレーカーを</a:t>
            </a:r>
            <a:endParaRPr lang="en-US" altLang="ja-JP" sz="1200" dirty="0"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  <a:p>
            <a:pPr algn="l">
              <a:defRPr lang="ja-JP" altLang="en-US"/>
            </a:pPr>
            <a:r>
              <a:rPr lang="ja-JP" altLang="en-US" sz="120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　落とす</a:t>
            </a:r>
            <a:endParaRPr sz="1200" dirty="0"/>
          </a:p>
          <a:p>
            <a:pPr algn="l">
              <a:defRPr lang="ja-JP" altLang="en-US"/>
            </a:pPr>
            <a:r>
              <a:rPr lang="ja-JP" altLang="en-US" sz="120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・台所やストーブなどの</a:t>
            </a:r>
            <a:endParaRPr sz="1200" dirty="0"/>
          </a:p>
          <a:p>
            <a:pPr algn="l">
              <a:defRPr lang="ja-JP" altLang="en-US"/>
            </a:pPr>
            <a:r>
              <a:rPr lang="ja-JP" altLang="en-US" sz="120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　火の始末</a:t>
            </a:r>
            <a:endParaRPr sz="1200" dirty="0"/>
          </a:p>
          <a:p>
            <a:pPr algn="l">
              <a:defRPr lang="ja-JP" altLang="en-US"/>
            </a:pPr>
            <a:r>
              <a:rPr lang="ja-JP" altLang="en-US" sz="120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・ガスの元栓を閉める</a:t>
            </a:r>
            <a:endParaRPr sz="1200" dirty="0"/>
          </a:p>
        </p:txBody>
      </p:sp>
      <p:sp>
        <p:nvSpPr>
          <p:cNvPr id="1144" name="四角形 185"/>
          <p:cNvSpPr/>
          <p:nvPr/>
        </p:nvSpPr>
        <p:spPr>
          <a:xfrm>
            <a:off x="5365594" y="4108662"/>
            <a:ext cx="746002" cy="124785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>
              <a:defRPr lang="ja-JP" altLang="en-US"/>
            </a:pPr>
            <a:r>
              <a:rPr lang="ja-JP" altLang="en-US" sz="140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地域集合場所に一度集まる</a:t>
            </a:r>
          </a:p>
        </p:txBody>
      </p:sp>
      <p:sp>
        <p:nvSpPr>
          <p:cNvPr id="1137" name="右矢印 105"/>
          <p:cNvSpPr/>
          <p:nvPr/>
        </p:nvSpPr>
        <p:spPr>
          <a:xfrm>
            <a:off x="3753927" y="3491606"/>
            <a:ext cx="310257" cy="263095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8" name="テキスト ボックス 54"/>
          <p:cNvSpPr txBox="1"/>
          <p:nvPr/>
        </p:nvSpPr>
        <p:spPr>
          <a:xfrm>
            <a:off x="4041046" y="3497051"/>
            <a:ext cx="403285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一次避難地である　　　　　　　　　　　　　　　　　　　　へ避難</a:t>
            </a:r>
            <a:endParaRPr kumimoji="1" lang="ja-JP" altLang="en-US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39" name="テキスト ボックス 51"/>
          <p:cNvSpPr txBox="1"/>
          <p:nvPr/>
        </p:nvSpPr>
        <p:spPr>
          <a:xfrm>
            <a:off x="5588305" y="3496637"/>
            <a:ext cx="1606673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ja-JP" altLang="en-US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45" name="テキスト ボックス 54"/>
          <p:cNvSpPr txBox="1"/>
          <p:nvPr/>
        </p:nvSpPr>
        <p:spPr>
          <a:xfrm>
            <a:off x="3638009" y="3128531"/>
            <a:ext cx="498739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地震発生から　　　　　　　　分以上　 　　　　　　分未満で浸水開始</a:t>
            </a:r>
            <a:endParaRPr kumimoji="1" lang="ja-JP" altLang="en-US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46" name="正方形/長方形 1"/>
          <p:cNvSpPr/>
          <p:nvPr/>
        </p:nvSpPr>
        <p:spPr>
          <a:xfrm>
            <a:off x="3584848" y="3067788"/>
            <a:ext cx="5237442" cy="781071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7" name="テキスト ボックス 51"/>
          <p:cNvSpPr txBox="1"/>
          <p:nvPr/>
        </p:nvSpPr>
        <p:spPr>
          <a:xfrm>
            <a:off x="4844584" y="3123418"/>
            <a:ext cx="577567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ja-JP" altLang="en-US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48" name="正方形/長方形 76"/>
          <p:cNvSpPr/>
          <p:nvPr/>
        </p:nvSpPr>
        <p:spPr>
          <a:xfrm>
            <a:off x="6284362" y="4078953"/>
            <a:ext cx="3420000" cy="648000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9" name="正方形/長方形 77"/>
          <p:cNvSpPr/>
          <p:nvPr/>
        </p:nvSpPr>
        <p:spPr>
          <a:xfrm>
            <a:off x="6288516" y="4765355"/>
            <a:ext cx="3420000" cy="625548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0" name="テキスト ボックス 54"/>
          <p:cNvSpPr txBox="1"/>
          <p:nvPr/>
        </p:nvSpPr>
        <p:spPr>
          <a:xfrm>
            <a:off x="6237810" y="4121471"/>
            <a:ext cx="143117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□自宅が被害を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受けている</a:t>
            </a:r>
          </a:p>
        </p:txBody>
      </p:sp>
      <p:sp>
        <p:nvSpPr>
          <p:cNvPr id="1151" name="テキスト ボックス 54"/>
          <p:cNvSpPr txBox="1"/>
          <p:nvPr/>
        </p:nvSpPr>
        <p:spPr>
          <a:xfrm>
            <a:off x="6261327" y="4787589"/>
            <a:ext cx="143117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□自宅に大きな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被害がない</a:t>
            </a:r>
            <a:endParaRPr kumimoji="1" lang="ja-JP" altLang="en-US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52" name="フリーフォーム 2"/>
          <p:cNvSpPr/>
          <p:nvPr/>
        </p:nvSpPr>
        <p:spPr>
          <a:xfrm>
            <a:off x="1696672" y="3560442"/>
            <a:ext cx="476250" cy="809625"/>
          </a:xfrm>
          <a:custGeom>
            <a:avLst/>
            <a:gdLst>
              <a:gd name="connsiteX0" fmla="*/ 0 w 476250"/>
              <a:gd name="connsiteY0" fmla="*/ 809625 h 809625"/>
              <a:gd name="connsiteX1" fmla="*/ 238125 w 476250"/>
              <a:gd name="connsiteY1" fmla="*/ 809625 h 809625"/>
              <a:gd name="connsiteX2" fmla="*/ 238125 w 476250"/>
              <a:gd name="connsiteY2" fmla="*/ 0 h 809625"/>
              <a:gd name="connsiteX3" fmla="*/ 476250 w 476250"/>
              <a:gd name="connsiteY3" fmla="*/ 0 h 809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6250" h="809625">
                <a:moveTo>
                  <a:pt x="0" y="809625"/>
                </a:moveTo>
                <a:lnTo>
                  <a:pt x="238125" y="809625"/>
                </a:lnTo>
                <a:lnTo>
                  <a:pt x="238125" y="0"/>
                </a:lnTo>
                <a:lnTo>
                  <a:pt x="476250" y="0"/>
                </a:lnTo>
              </a:path>
            </a:pathLst>
          </a:custGeom>
          <a:noFill/>
          <a:ln w="57150">
            <a:solidFill>
              <a:schemeClr val="accent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53" name="直線矢印コネクタ 4"/>
          <p:cNvCxnSpPr/>
          <p:nvPr/>
        </p:nvCxnSpPr>
        <p:spPr>
          <a:xfrm>
            <a:off x="1696672" y="4956411"/>
            <a:ext cx="476250" cy="0"/>
          </a:xfrm>
          <a:prstGeom prst="straightConnector1">
            <a:avLst/>
          </a:prstGeom>
          <a:noFill/>
          <a:ln w="57150">
            <a:solidFill>
              <a:schemeClr val="accent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54" name="テキスト ボックス 51"/>
          <p:cNvSpPr txBox="1"/>
          <p:nvPr/>
        </p:nvSpPr>
        <p:spPr>
          <a:xfrm>
            <a:off x="7512480" y="4782532"/>
            <a:ext cx="902811" cy="60939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●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避難先</a:t>
            </a:r>
            <a:endParaRPr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自宅</a:t>
            </a:r>
          </a:p>
        </p:txBody>
      </p:sp>
      <p:sp>
        <p:nvSpPr>
          <p:cNvPr id="1155" name="テキスト ボックス 51"/>
          <p:cNvSpPr txBox="1"/>
          <p:nvPr/>
        </p:nvSpPr>
        <p:spPr>
          <a:xfrm>
            <a:off x="7512480" y="4089129"/>
            <a:ext cx="902811" cy="33778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●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避難先</a:t>
            </a:r>
            <a:endParaRPr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56" name="テキスト ボックス 51"/>
          <p:cNvSpPr txBox="1"/>
          <p:nvPr/>
        </p:nvSpPr>
        <p:spPr>
          <a:xfrm>
            <a:off x="7623905" y="4375312"/>
            <a:ext cx="1970970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ja-JP" altLang="en-US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57" name="右矢印 7"/>
          <p:cNvSpPr/>
          <p:nvPr/>
        </p:nvSpPr>
        <p:spPr>
          <a:xfrm>
            <a:off x="5180587" y="4495970"/>
            <a:ext cx="203764" cy="598493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8" name="右矢印 7"/>
          <p:cNvSpPr/>
          <p:nvPr/>
        </p:nvSpPr>
        <p:spPr>
          <a:xfrm>
            <a:off x="6104231" y="4172828"/>
            <a:ext cx="203764" cy="4320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9" name="右矢印 7"/>
          <p:cNvSpPr/>
          <p:nvPr/>
        </p:nvSpPr>
        <p:spPr>
          <a:xfrm>
            <a:off x="6104231" y="4916055"/>
            <a:ext cx="203764" cy="4320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60" name="Picture 104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5397" y="886034"/>
            <a:ext cx="489880" cy="48988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161" name="テキスト ボックス 105"/>
          <p:cNvSpPr txBox="1"/>
          <p:nvPr/>
        </p:nvSpPr>
        <p:spPr>
          <a:xfrm>
            <a:off x="-119142" y="1392921"/>
            <a:ext cx="1255128" cy="30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河川氾濫</a:t>
            </a:r>
          </a:p>
        </p:txBody>
      </p:sp>
      <p:sp>
        <p:nvSpPr>
          <p:cNvPr id="1162" name="テキスト ボックス 106"/>
          <p:cNvSpPr txBox="1"/>
          <p:nvPr/>
        </p:nvSpPr>
        <p:spPr>
          <a:xfrm>
            <a:off x="1106546" y="823197"/>
            <a:ext cx="164179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●避難のタイミング</a:t>
            </a:r>
          </a:p>
        </p:txBody>
      </p:sp>
      <p:sp>
        <p:nvSpPr>
          <p:cNvPr id="1163" name="テキスト ボックス 107"/>
          <p:cNvSpPr txBox="1"/>
          <p:nvPr/>
        </p:nvSpPr>
        <p:spPr>
          <a:xfrm>
            <a:off x="5372799" y="823197"/>
            <a:ext cx="90281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140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r>
              <a:rPr lang="ja-JP" altLang="en-US" dirty="0"/>
              <a:t>●避難先</a:t>
            </a:r>
          </a:p>
        </p:txBody>
      </p:sp>
      <p:sp>
        <p:nvSpPr>
          <p:cNvPr id="1164" name="角丸四角形 108"/>
          <p:cNvSpPr/>
          <p:nvPr/>
        </p:nvSpPr>
        <p:spPr>
          <a:xfrm>
            <a:off x="1116639" y="1111761"/>
            <a:ext cx="4101176" cy="506101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66" name="角丸四角形 148"/>
          <p:cNvSpPr/>
          <p:nvPr/>
        </p:nvSpPr>
        <p:spPr>
          <a:xfrm>
            <a:off x="5422151" y="1103205"/>
            <a:ext cx="4101176" cy="506101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67" name="角丸四角形 149"/>
          <p:cNvSpPr/>
          <p:nvPr/>
        </p:nvSpPr>
        <p:spPr>
          <a:xfrm>
            <a:off x="5412244" y="1955040"/>
            <a:ext cx="4101176" cy="506101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68" name="ホームベース 175"/>
          <p:cNvSpPr/>
          <p:nvPr/>
        </p:nvSpPr>
        <p:spPr>
          <a:xfrm>
            <a:off x="9298" y="453864"/>
            <a:ext cx="6102299" cy="324000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手順❷　避難先、自主避難の合図を確認し、記入</a:t>
            </a:r>
          </a:p>
        </p:txBody>
      </p:sp>
      <p:sp>
        <p:nvSpPr>
          <p:cNvPr id="1169" name="ホームベース 176"/>
          <p:cNvSpPr/>
          <p:nvPr/>
        </p:nvSpPr>
        <p:spPr>
          <a:xfrm>
            <a:off x="9298" y="2563471"/>
            <a:ext cx="6097353" cy="321173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手順❹　地震・津波が発生した時の避難先を確認し、記入</a:t>
            </a:r>
          </a:p>
        </p:txBody>
      </p:sp>
      <p:sp>
        <p:nvSpPr>
          <p:cNvPr id="3" name="テキスト ボックス 51">
            <a:extLst>
              <a:ext uri="{FF2B5EF4-FFF2-40B4-BE49-F238E27FC236}">
                <a16:creationId xmlns:a16="http://schemas.microsoft.com/office/drawing/2014/main" id="{A4E345A9-F536-B5AF-A0A6-C9522B531770}"/>
              </a:ext>
            </a:extLst>
          </p:cNvPr>
          <p:cNvSpPr txBox="1"/>
          <p:nvPr/>
        </p:nvSpPr>
        <p:spPr>
          <a:xfrm>
            <a:off x="6069758" y="3129711"/>
            <a:ext cx="577567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ja-JP" altLang="en-US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5418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7" name="四角形 188"/>
          <p:cNvSpPr/>
          <p:nvPr/>
        </p:nvSpPr>
        <p:spPr>
          <a:xfrm>
            <a:off x="5070975" y="3662225"/>
            <a:ext cx="4666409" cy="2080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75" name="正方形/長方形 10"/>
          <p:cNvSpPr/>
          <p:nvPr/>
        </p:nvSpPr>
        <p:spPr>
          <a:xfrm>
            <a:off x="5745088" y="91865"/>
            <a:ext cx="4070845" cy="3674695"/>
          </a:xfrm>
          <a:prstGeom prst="rect">
            <a:avLst/>
          </a:prstGeom>
          <a:noFill/>
          <a:ln w="9525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0" lang="en-US" altLang="ja-JP" sz="1600" b="1" kern="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0" lang="ja-JP" altLang="en-US" sz="1600" b="1" kern="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●地震　</a:t>
            </a:r>
            <a:endParaRPr kumimoji="0" lang="en-US" altLang="ja-JP" sz="1600" b="1" kern="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0" lang="ja-JP" altLang="en-US" sz="1600" kern="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kumimoji="0" lang="ja-JP" altLang="en-US" sz="1600" u="sng" kern="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想定震度　震度</a:t>
            </a:r>
            <a:r>
              <a:rPr kumimoji="0" lang="en-US" altLang="ja-JP" sz="1600" u="sng" kern="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5</a:t>
            </a:r>
            <a:r>
              <a:rPr kumimoji="0" lang="ja-JP" altLang="en-US" sz="1600" u="sng" kern="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弱～５強の揺れ</a:t>
            </a:r>
            <a:endParaRPr kumimoji="0" lang="en-US" altLang="ja-JP" sz="1600" u="sng" kern="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0" lang="ja-JP" altLang="en-US" sz="1600" b="1" u="sng" kern="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0" lang="ja-JP" altLang="en-US" sz="1600" b="1" kern="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●津波</a:t>
            </a:r>
            <a:endParaRPr kumimoji="0" lang="ja-JP" altLang="en-US" sz="1600" kern="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0" lang="ja-JP" altLang="en-US" sz="1600" kern="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・津波による浸水の危険性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☐　</a:t>
            </a:r>
            <a:r>
              <a:rPr lang="ja-JP" altLang="en-US" sz="1600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あり　</a:t>
            </a:r>
            <a:endParaRPr lang="en-US" altLang="ja-JP" sz="1600" u="sng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☐　</a:t>
            </a:r>
            <a:r>
              <a:rPr lang="ja-JP" altLang="en-US" sz="1600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なし</a:t>
            </a:r>
            <a:endParaRPr kumimoji="0" lang="ja-JP" altLang="en-US" sz="1600" b="1" kern="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76" name="テキスト ボックス 55"/>
          <p:cNvSpPr txBox="1"/>
          <p:nvPr/>
        </p:nvSpPr>
        <p:spPr>
          <a:xfrm>
            <a:off x="0" y="0"/>
            <a:ext cx="990600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災害リスクチェック欄　</a:t>
            </a:r>
            <a:endParaRPr kumimoji="1"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77" name="正方形/長方形 50"/>
          <p:cNvSpPr/>
          <p:nvPr/>
        </p:nvSpPr>
        <p:spPr>
          <a:xfrm>
            <a:off x="2059000" y="4391547"/>
            <a:ext cx="1164270" cy="34050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8" name="テキスト ボックス 45"/>
          <p:cNvSpPr txBox="1"/>
          <p:nvPr/>
        </p:nvSpPr>
        <p:spPr>
          <a:xfrm>
            <a:off x="2125095" y="398318"/>
            <a:ext cx="567177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作成ガイドを見て家族の状況や災害リスクなどを記入しましょう</a:t>
            </a:r>
            <a:endParaRPr kumimoji="1"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79" name="正方形/長方形 2"/>
          <p:cNvSpPr/>
          <p:nvPr/>
        </p:nvSpPr>
        <p:spPr>
          <a:xfrm>
            <a:off x="90324" y="692696"/>
            <a:ext cx="9725352" cy="5949618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  <a:p>
            <a:pPr algn="ctr"/>
            <a:endParaRPr kumimoji="1" lang="ja-JP" altLang="en-US"/>
          </a:p>
          <a:p>
            <a:pPr algn="ctr"/>
            <a:endParaRPr kumimoji="1" lang="ja-JP" altLang="en-US"/>
          </a:p>
        </p:txBody>
      </p:sp>
      <p:sp>
        <p:nvSpPr>
          <p:cNvPr id="1180" name="正方形/長方形 10"/>
          <p:cNvSpPr/>
          <p:nvPr/>
        </p:nvSpPr>
        <p:spPr>
          <a:xfrm>
            <a:off x="734809" y="3451887"/>
            <a:ext cx="4470590" cy="2134307"/>
          </a:xfrm>
          <a:prstGeom prst="rect">
            <a:avLst/>
          </a:prstGeom>
          <a:noFill/>
          <a:ln w="9525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土砂災害</a:t>
            </a:r>
            <a:endParaRPr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　</a:t>
            </a:r>
            <a:r>
              <a:rPr lang="ja-JP" altLang="en-US" sz="1600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該当なし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☐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b="1" u="sng" dirty="0">
                <a:latin typeface="UD デジタル 教科書体 NK-R"/>
                <a:ea typeface="UD デジタル 教科書体 NK-R"/>
              </a:rPr>
              <a:t>土砂災害のおそれ</a:t>
            </a:r>
            <a:r>
              <a:rPr lang="ja-JP" altLang="en-US" sz="1600" b="1" u="sng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あり</a:t>
            </a:r>
          </a:p>
          <a:p>
            <a:endParaRPr lang="en-US" altLang="ja-JP" sz="1600" u="sng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1600" u="sng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1189" name="直線コネクタ 6"/>
          <p:cNvCxnSpPr/>
          <p:nvPr/>
        </p:nvCxnSpPr>
        <p:spPr>
          <a:xfrm>
            <a:off x="4953000" y="773698"/>
            <a:ext cx="0" cy="5602858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190" name="ホームベース 134"/>
          <p:cNvSpPr/>
          <p:nvPr/>
        </p:nvSpPr>
        <p:spPr>
          <a:xfrm>
            <a:off x="90324" y="736872"/>
            <a:ext cx="4658944" cy="324000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手順❶</a:t>
            </a:r>
            <a:r>
              <a:rPr lang="ja-JP" altLang="en-US" sz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ハザードマップで洪水・土砂災害の危険を確認し、記入</a:t>
            </a:r>
          </a:p>
        </p:txBody>
      </p:sp>
      <p:pic>
        <p:nvPicPr>
          <p:cNvPr id="1191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228" y="4160432"/>
            <a:ext cx="504000" cy="504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193" name="ホームベース 134"/>
          <p:cNvSpPr/>
          <p:nvPr/>
        </p:nvSpPr>
        <p:spPr>
          <a:xfrm>
            <a:off x="5071024" y="734275"/>
            <a:ext cx="4658944" cy="324000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手順❸　地震・津波のリスクを確認し、記入</a:t>
            </a:r>
          </a:p>
        </p:txBody>
      </p:sp>
      <p:pic>
        <p:nvPicPr>
          <p:cNvPr id="1194" name="Picture 2" descr="http://www.signs-nsa.jp/img/top/jisin%20jpg.jpg"/>
          <p:cNvPicPr>
            <a:picLocks noChangeAspect="1" noChangeArrowheads="1"/>
          </p:cNvPicPr>
          <p:nvPr/>
        </p:nvPicPr>
        <p:blipFill>
          <a:blip r:embed="rId4"/>
          <a:srcRect l="13982" t="14119" r="13763" b="14268"/>
          <a:stretch>
            <a:fillRect/>
          </a:stretch>
        </p:blipFill>
        <p:spPr>
          <a:xfrm>
            <a:off x="5228595" y="1268816"/>
            <a:ext cx="508965" cy="504000"/>
          </a:xfrm>
          <a:prstGeom prst="rect">
            <a:avLst/>
          </a:prstGeom>
          <a:noFill/>
        </p:spPr>
      </p:pic>
      <p:pic>
        <p:nvPicPr>
          <p:cNvPr id="1195" name="Picture 5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1077" y="2023676"/>
            <a:ext cx="504000" cy="50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96" name="ホームベース 14"/>
          <p:cNvSpPr/>
          <p:nvPr/>
        </p:nvSpPr>
        <p:spPr>
          <a:xfrm>
            <a:off x="952308" y="6042093"/>
            <a:ext cx="3132665" cy="524663"/>
          </a:xfrm>
          <a:prstGeom prst="homePlate">
            <a:avLst>
              <a:gd name="adj" fmla="val 0"/>
            </a:avLst>
          </a:prstGeom>
          <a:solidFill>
            <a:srgbClr val="FFCCCC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ja-JP" altLang="en-US" sz="1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作成ガイド</a:t>
            </a:r>
            <a:r>
              <a:rPr lang="en-US" altLang="ja-JP" sz="1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P3の手順❷に進みましょう</a:t>
            </a:r>
            <a:endParaRPr lang="ja-JP" altLang="en-US" sz="14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199" name="Picture 111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5228" y="1282146"/>
            <a:ext cx="504000" cy="5040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200" name="正方形/長方形 112"/>
          <p:cNvSpPr/>
          <p:nvPr/>
        </p:nvSpPr>
        <p:spPr>
          <a:xfrm>
            <a:off x="734809" y="840726"/>
            <a:ext cx="4470590" cy="2120975"/>
          </a:xfrm>
          <a:prstGeom prst="rect">
            <a:avLst/>
          </a:prstGeom>
          <a:noFill/>
          <a:ln w="9525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</a:t>
            </a:r>
            <a:r>
              <a:rPr kumimoji="0" lang="ja-JP" altLang="en-US" sz="1600" b="1" kern="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河川氾濫</a:t>
            </a:r>
            <a:endParaRPr lang="en-US" altLang="ja-JP" sz="9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0" lang="ja-JP" altLang="en-US" sz="1600" kern="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□　</a:t>
            </a:r>
            <a:r>
              <a:rPr lang="ja-JP" altLang="en-US" sz="1600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該当なし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☐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0" lang="ja-JP" altLang="en-US" sz="1600" u="sng" kern="0" noProof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家屋流出のおそれ</a:t>
            </a:r>
            <a:r>
              <a:rPr kumimoji="0" lang="ja-JP" altLang="en-US" sz="1600" b="1" u="sng" kern="0" noProof="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あり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600" u="sng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r>
              <a:rPr kumimoji="0" lang="ja-JP" altLang="en-US" sz="1600" kern="0" noProof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（家屋倒壊等氾濫想定区域内）</a:t>
            </a:r>
            <a:endParaRPr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7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☐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b="0" dirty="0">
                <a:latin typeface="UD デジタル 教科書体 NK-R"/>
                <a:ea typeface="UD デジタル 教科書体 NK-R"/>
              </a:rPr>
              <a:t>家屋流出のおそれはないが</a:t>
            </a:r>
            <a:endParaRPr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</a:t>
            </a:r>
            <a:r>
              <a:rPr kumimoji="0" lang="ja-JP" altLang="en-US" sz="1600" u="sng" kern="0" noProof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浸水のおそれ</a:t>
            </a:r>
            <a:r>
              <a:rPr kumimoji="0" lang="ja-JP" altLang="en-US" sz="1600" b="1" u="sng" kern="0" noProof="0" dirty="0"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あり</a:t>
            </a:r>
            <a:r>
              <a:rPr kumimoji="0" lang="ja-JP" altLang="en-US" sz="1600" kern="0" noProof="0" dirty="0">
                <a:solidFill>
                  <a:prstClr val="black"/>
                </a:solidFill>
                <a:latin typeface="UD デジタル 教科書体 NK-R"/>
                <a:ea typeface="UD デジタル 教科書体 NK-R"/>
              </a:rPr>
              <a:t>　</a:t>
            </a:r>
            <a:endParaRPr lang="en-US" altLang="ja-JP" sz="1600" u="sng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1600" u="sng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1201" name="グループ 113"/>
          <p:cNvGrpSpPr/>
          <p:nvPr/>
        </p:nvGrpSpPr>
        <p:grpSpPr>
          <a:xfrm>
            <a:off x="4148818" y="2490371"/>
            <a:ext cx="483754" cy="1064535"/>
            <a:chOff x="2361000" y="2233869"/>
            <a:chExt cx="463162" cy="1009396"/>
          </a:xfrm>
        </p:grpSpPr>
        <p:sp>
          <p:nvSpPr>
            <p:cNvPr id="1202" name="正方形/長方形 120"/>
            <p:cNvSpPr/>
            <p:nvPr/>
          </p:nvSpPr>
          <p:spPr>
            <a:xfrm>
              <a:off x="2370076" y="3175768"/>
              <a:ext cx="252113" cy="67159"/>
            </a:xfrm>
            <a:prstGeom prst="rect">
              <a:avLst/>
            </a:prstGeom>
            <a:solidFill>
              <a:srgbClr val="FFF9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425" tIns="34212" rIns="68425" bIns="34212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3" name="正方形/長方形 121"/>
            <p:cNvSpPr/>
            <p:nvPr/>
          </p:nvSpPr>
          <p:spPr>
            <a:xfrm>
              <a:off x="2369483" y="3105297"/>
              <a:ext cx="256423" cy="74290"/>
            </a:xfrm>
            <a:prstGeom prst="rect">
              <a:avLst/>
            </a:prstGeom>
            <a:solidFill>
              <a:srgbClr val="D8E6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425" tIns="34212" rIns="68425" bIns="34212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4" name="正方形/長方形 122"/>
            <p:cNvSpPr/>
            <p:nvPr/>
          </p:nvSpPr>
          <p:spPr>
            <a:xfrm>
              <a:off x="2371224" y="2834859"/>
              <a:ext cx="254714" cy="272669"/>
            </a:xfrm>
            <a:prstGeom prst="rect">
              <a:avLst/>
            </a:prstGeom>
            <a:solidFill>
              <a:srgbClr val="C7E1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425" tIns="34212" rIns="68425" bIns="34212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5" name="正方形/長方形 123"/>
            <p:cNvSpPr/>
            <p:nvPr/>
          </p:nvSpPr>
          <p:spPr>
            <a:xfrm>
              <a:off x="2370532" y="2560913"/>
              <a:ext cx="254698" cy="276132"/>
            </a:xfrm>
            <a:prstGeom prst="rect">
              <a:avLst/>
            </a:prstGeom>
            <a:solidFill>
              <a:srgbClr val="FCE7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425" tIns="34212" rIns="68425" bIns="34212" rtlCol="0" anchor="ctr"/>
            <a:lstStyle/>
            <a:p>
              <a:pPr algn="ctr"/>
              <a:endParaRPr kumimoji="1" lang="ja-JP" altLang="en-US" dirty="0">
                <a:solidFill>
                  <a:schemeClr val="accent5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206" name="正方形/長方形 124"/>
            <p:cNvSpPr/>
            <p:nvPr/>
          </p:nvSpPr>
          <p:spPr>
            <a:xfrm>
              <a:off x="2370037" y="2258477"/>
              <a:ext cx="452886" cy="304257"/>
            </a:xfrm>
            <a:prstGeom prst="rect">
              <a:avLst/>
            </a:prstGeom>
            <a:solidFill>
              <a:srgbClr val="D6C3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425" tIns="34212" rIns="68425" bIns="34212" rtlCol="0" anchor="ctr"/>
            <a:lstStyle/>
            <a:p>
              <a:pPr algn="ctr"/>
              <a:endParaRPr kumimoji="1" lang="ja-JP" altLang="en-US">
                <a:solidFill>
                  <a:schemeClr val="accent5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1207" name="直線コネクタ 3"/>
            <p:cNvCxnSpPr/>
            <p:nvPr/>
          </p:nvCxnSpPr>
          <p:spPr>
            <a:xfrm flipV="1">
              <a:off x="2361000" y="3243263"/>
              <a:ext cx="463162" cy="2"/>
            </a:xfrm>
            <a:prstGeom prst="straightConnector1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08" name="正方形/長方形 5"/>
            <p:cNvSpPr/>
            <p:nvPr/>
          </p:nvSpPr>
          <p:spPr>
            <a:xfrm>
              <a:off x="2626184" y="3178470"/>
              <a:ext cx="197201" cy="6445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9" name="正方形/長方形 7"/>
            <p:cNvSpPr/>
            <p:nvPr/>
          </p:nvSpPr>
          <p:spPr>
            <a:xfrm>
              <a:off x="2626184" y="2851265"/>
              <a:ext cx="197043" cy="3294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0" name="正方形/長方形 8"/>
            <p:cNvSpPr/>
            <p:nvPr/>
          </p:nvSpPr>
          <p:spPr>
            <a:xfrm>
              <a:off x="2626211" y="2834506"/>
              <a:ext cx="196717" cy="3619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1" name="正方形/長方形 26"/>
            <p:cNvSpPr/>
            <p:nvPr/>
          </p:nvSpPr>
          <p:spPr>
            <a:xfrm>
              <a:off x="2624980" y="2561273"/>
              <a:ext cx="197039" cy="2776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2" name="直角三角形 11"/>
            <p:cNvSpPr/>
            <p:nvPr/>
          </p:nvSpPr>
          <p:spPr>
            <a:xfrm rot="16200000">
              <a:off x="2479168" y="2217563"/>
              <a:ext cx="301013" cy="386431"/>
            </a:xfrm>
            <a:prstGeom prst="rtTriangle">
              <a:avLst/>
            </a:prstGeom>
            <a:solidFill>
              <a:srgbClr val="C6591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3" name="正方形/長方形 25"/>
            <p:cNvSpPr/>
            <p:nvPr/>
          </p:nvSpPr>
          <p:spPr>
            <a:xfrm>
              <a:off x="2686257" y="2613430"/>
              <a:ext cx="106743" cy="123797"/>
            </a:xfrm>
            <a:prstGeom prst="rect">
              <a:avLst/>
            </a:prstGeom>
            <a:solidFill>
              <a:srgbClr val="EAF2FA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4" name="正方形/長方形 30"/>
            <p:cNvSpPr/>
            <p:nvPr/>
          </p:nvSpPr>
          <p:spPr>
            <a:xfrm>
              <a:off x="2642029" y="2921417"/>
              <a:ext cx="88641" cy="25705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5" name="円/楕円 32"/>
            <p:cNvSpPr/>
            <p:nvPr/>
          </p:nvSpPr>
          <p:spPr>
            <a:xfrm>
              <a:off x="2706874" y="3055368"/>
              <a:ext cx="15517" cy="1432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16" name="直線コネクタ 42"/>
            <p:cNvCxnSpPr>
              <a:stCxn id="1213" idx="0"/>
              <a:endCxn id="1213" idx="2"/>
            </p:cNvCxnSpPr>
            <p:nvPr/>
          </p:nvCxnSpPr>
          <p:spPr>
            <a:xfrm>
              <a:off x="2739259" y="2614448"/>
              <a:ext cx="0" cy="121526"/>
            </a:xfrm>
            <a:prstGeom prst="straightConnector1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7" name="直線コネクタ 51"/>
            <p:cNvCxnSpPr>
              <a:stCxn id="1213" idx="1"/>
              <a:endCxn id="1213" idx="3"/>
            </p:cNvCxnSpPr>
            <p:nvPr/>
          </p:nvCxnSpPr>
          <p:spPr>
            <a:xfrm>
              <a:off x="2686707" y="2675211"/>
              <a:ext cx="105103" cy="0"/>
            </a:xfrm>
            <a:prstGeom prst="straightConnector1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8" name="直線コネクタ 65"/>
            <p:cNvCxnSpPr/>
            <p:nvPr/>
          </p:nvCxnSpPr>
          <p:spPr>
            <a:xfrm flipV="1">
              <a:off x="2370598" y="2233869"/>
              <a:ext cx="0" cy="10090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9" name="直線コネクタ 73"/>
            <p:cNvCxnSpPr/>
            <p:nvPr/>
          </p:nvCxnSpPr>
          <p:spPr>
            <a:xfrm flipH="1" flipV="1">
              <a:off x="2370209" y="2834859"/>
              <a:ext cx="250305" cy="0"/>
            </a:xfrm>
            <a:prstGeom prst="straightConnector1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0" name="直線コネクタ 83"/>
            <p:cNvCxnSpPr/>
            <p:nvPr/>
          </p:nvCxnSpPr>
          <p:spPr>
            <a:xfrm flipH="1" flipV="1">
              <a:off x="2370209" y="2559348"/>
              <a:ext cx="250305" cy="0"/>
            </a:xfrm>
            <a:prstGeom prst="straightConnector1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1" name="円/楕円 36"/>
            <p:cNvSpPr/>
            <p:nvPr/>
          </p:nvSpPr>
          <p:spPr>
            <a:xfrm>
              <a:off x="2525494" y="3004125"/>
              <a:ext cx="46551" cy="4297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22" name="正方形/長方形 52"/>
            <p:cNvSpPr/>
            <p:nvPr/>
          </p:nvSpPr>
          <p:spPr>
            <a:xfrm>
              <a:off x="2528850" y="3054006"/>
              <a:ext cx="39840" cy="8770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23" name="直線コネクタ 54"/>
            <p:cNvCxnSpPr/>
            <p:nvPr/>
          </p:nvCxnSpPr>
          <p:spPr>
            <a:xfrm flipH="1">
              <a:off x="2510800" y="3053282"/>
              <a:ext cx="19306" cy="10494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4" name="直線コネクタ 58"/>
            <p:cNvCxnSpPr/>
            <p:nvPr/>
          </p:nvCxnSpPr>
          <p:spPr>
            <a:xfrm>
              <a:off x="2567434" y="3053282"/>
              <a:ext cx="16588" cy="10423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5" name="直線コネクタ 61"/>
            <p:cNvCxnSpPr/>
            <p:nvPr/>
          </p:nvCxnSpPr>
          <p:spPr>
            <a:xfrm>
              <a:off x="2537288" y="3137984"/>
              <a:ext cx="519" cy="10494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6" name="直線コネクタ 63"/>
            <p:cNvCxnSpPr/>
            <p:nvPr/>
          </p:nvCxnSpPr>
          <p:spPr>
            <a:xfrm>
              <a:off x="2561551" y="3137984"/>
              <a:ext cx="519" cy="10494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7" name="直線コネクタ 69"/>
            <p:cNvCxnSpPr/>
            <p:nvPr/>
          </p:nvCxnSpPr>
          <p:spPr>
            <a:xfrm flipH="1" flipV="1">
              <a:off x="2369483" y="3179587"/>
              <a:ext cx="255495" cy="2883"/>
            </a:xfrm>
            <a:prstGeom prst="straightConnector1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8" name="直線コネクタ 71"/>
            <p:cNvCxnSpPr/>
            <p:nvPr/>
          </p:nvCxnSpPr>
          <p:spPr>
            <a:xfrm flipH="1">
              <a:off x="2370076" y="3106831"/>
              <a:ext cx="254902" cy="1327"/>
            </a:xfrm>
            <a:prstGeom prst="straightConnector1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29" name="図形 141"/>
          <p:cNvSpPr/>
          <p:nvPr/>
        </p:nvSpPr>
        <p:spPr>
          <a:xfrm>
            <a:off x="3281899" y="2516852"/>
            <a:ext cx="865725" cy="31688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anchor="ctr"/>
          <a:lstStyle/>
          <a:p>
            <a:pPr algn="ctr">
              <a:defRPr lang="ja-JP" altLang="en-US"/>
            </a:pPr>
            <a:r>
              <a:rPr lang="ja-JP" altLang="en-US" sz="90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５m～</a:t>
            </a:r>
            <a:endParaRPr lang="ja-JP" altLang="en-US" sz="700" spc="0">
              <a:ln w="6350">
                <a:noFill/>
              </a:ln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30" name="図形 142"/>
          <p:cNvSpPr/>
          <p:nvPr/>
        </p:nvSpPr>
        <p:spPr>
          <a:xfrm>
            <a:off x="3277094" y="2833630"/>
            <a:ext cx="873091" cy="27918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anchor="ctr"/>
          <a:lstStyle/>
          <a:p>
            <a:pPr algn="ctr">
              <a:defRPr lang="ja-JP" altLang="en-US"/>
            </a:pPr>
            <a:r>
              <a:rPr lang="ja-JP" altLang="en-US" sz="90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２m～５m未満</a:t>
            </a:r>
            <a:endParaRPr lang="ja-JP" altLang="en-US" sz="500" spc="0">
              <a:ln w="6350">
                <a:noFill/>
              </a:ln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31" name="図形 143"/>
          <p:cNvSpPr/>
          <p:nvPr/>
        </p:nvSpPr>
        <p:spPr>
          <a:xfrm>
            <a:off x="3277274" y="3115334"/>
            <a:ext cx="872560" cy="24896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72000" anchor="ctr"/>
          <a:lstStyle/>
          <a:p>
            <a:pPr algn="ctr">
              <a:defRPr lang="ja-JP" altLang="en-US"/>
            </a:pPr>
            <a:r>
              <a:rPr lang="ja-JP" altLang="en-US" sz="90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１m～２m未満</a:t>
            </a:r>
            <a:endParaRPr lang="ja-JP" altLang="en-US" sz="500" spc="0">
              <a:ln w="6350">
                <a:noFill/>
              </a:ln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32" name="図形 144"/>
          <p:cNvSpPr/>
          <p:nvPr/>
        </p:nvSpPr>
        <p:spPr>
          <a:xfrm>
            <a:off x="3282184" y="3483722"/>
            <a:ext cx="868001" cy="10795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>
              <a:defRPr lang="ja-JP" altLang="en-US"/>
            </a:pPr>
            <a:r>
              <a:rPr lang="ja-JP" altLang="en-US" sz="90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０～０.５m未満</a:t>
            </a:r>
            <a:endParaRPr lang="ja-JP" altLang="en-US" sz="500" spc="0">
              <a:ln w="6350">
                <a:noFill/>
              </a:ln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41" name="正方形/長方形 142"/>
          <p:cNvSpPr/>
          <p:nvPr/>
        </p:nvSpPr>
        <p:spPr>
          <a:xfrm>
            <a:off x="987975" y="4757867"/>
            <a:ext cx="4470590" cy="854600"/>
          </a:xfrm>
          <a:prstGeom prst="rect">
            <a:avLst/>
          </a:prstGeom>
          <a:noFill/>
          <a:ln w="9525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右の凡例で囲われている地域は、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土砂災害のおそれがあります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endParaRPr lang="ja-JP" altLang="en-US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43" name="図形 145"/>
          <p:cNvSpPr/>
          <p:nvPr/>
        </p:nvSpPr>
        <p:spPr>
          <a:xfrm>
            <a:off x="3282184" y="3375772"/>
            <a:ext cx="868001" cy="10795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>
              <a:defRPr lang="ja-JP" altLang="en-US"/>
            </a:pPr>
            <a:r>
              <a:rPr lang="ja-JP" altLang="en-US" sz="900">
                <a:ln w="6350">
                  <a:noFill/>
                </a:ln>
                <a:solidFill>
                  <a:schemeClr val="tx1"/>
                </a:solidFill>
                <a:latin typeface="UD デジタル 教科書体 NK-R"/>
                <a:ea typeface="UD デジタル 教科書体 NK-R"/>
              </a:rPr>
              <a:t>０.５m～１m未満</a:t>
            </a:r>
            <a:endParaRPr lang="ja-JP" altLang="en-US" sz="500" spc="0">
              <a:ln w="6350">
                <a:noFill/>
              </a:ln>
              <a:solidFill>
                <a:schemeClr val="tx1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244" name="正方形/長方形 146"/>
          <p:cNvSpPr/>
          <p:nvPr/>
        </p:nvSpPr>
        <p:spPr>
          <a:xfrm>
            <a:off x="1097050" y="2571588"/>
            <a:ext cx="2152291" cy="854600"/>
          </a:xfrm>
          <a:prstGeom prst="rect">
            <a:avLst/>
          </a:prstGeom>
          <a:noFill/>
          <a:ln w="9525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自宅が浸水する場合は、</a:t>
            </a: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何メートル浸水するかを</a:t>
            </a: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右の図から選んで囲いましょう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</a:p>
          <a:p>
            <a:endParaRPr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249" name="ホームベース 140"/>
          <p:cNvSpPr/>
          <p:nvPr/>
        </p:nvSpPr>
        <p:spPr>
          <a:xfrm>
            <a:off x="5834164" y="6057109"/>
            <a:ext cx="3132665" cy="524663"/>
          </a:xfrm>
          <a:prstGeom prst="homePlate">
            <a:avLst>
              <a:gd name="adj" fmla="val 0"/>
            </a:avLst>
          </a:prstGeom>
          <a:solidFill>
            <a:srgbClr val="FFCCCC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ja-JP" altLang="en-US" sz="1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作成ガイド</a:t>
            </a:r>
            <a:r>
              <a:rPr lang="en-US" altLang="ja-JP" sz="1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P4の手順❹に進みましょう</a:t>
            </a:r>
            <a:endParaRPr lang="ja-JP" altLang="en-US" sz="14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1251" name="グループ化 142"/>
          <p:cNvGrpSpPr/>
          <p:nvPr/>
        </p:nvGrpSpPr>
        <p:grpSpPr>
          <a:xfrm>
            <a:off x="6850891" y="3705088"/>
            <a:ext cx="3055109" cy="1918689"/>
            <a:chOff x="5688399" y="2360995"/>
            <a:chExt cx="3055109" cy="1918689"/>
          </a:xfrm>
        </p:grpSpPr>
        <p:sp>
          <p:nvSpPr>
            <p:cNvPr id="1252" name="正方形/長方形 10"/>
            <p:cNvSpPr/>
            <p:nvPr/>
          </p:nvSpPr>
          <p:spPr>
            <a:xfrm>
              <a:off x="5688399" y="2360995"/>
              <a:ext cx="3055109" cy="1918689"/>
            </a:xfrm>
            <a:prstGeom prst="rect">
              <a:avLst/>
            </a:prstGeom>
            <a:noFill/>
            <a:ln w="9525" cap="flat" cmpd="sng" algn="ctr">
              <a:noFill/>
              <a:prstDash val="sysDash"/>
              <a:miter lim="800000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600" u="sng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</a:t>
              </a:r>
            </a:p>
            <a:p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→　地震発生から津波到達まで</a:t>
              </a:r>
            </a:p>
            <a:p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☐　10分以上</a:t>
              </a:r>
            </a:p>
            <a:p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☐　</a:t>
              </a:r>
              <a:r>
                <a:rPr lang="en-US" altLang="ja-JP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9</a:t>
              </a:r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分以上10分未満</a:t>
              </a:r>
            </a:p>
            <a:p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☐　</a:t>
              </a:r>
              <a:r>
                <a:rPr lang="en-US" altLang="ja-JP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8</a:t>
              </a:r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分以上</a:t>
              </a:r>
              <a:r>
                <a:rPr lang="en-US" altLang="ja-JP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9</a:t>
              </a:r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分未満</a:t>
              </a:r>
            </a:p>
            <a:p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☐　</a:t>
              </a:r>
              <a:r>
                <a:rPr lang="en-US" altLang="ja-JP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7</a:t>
              </a:r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分以上</a:t>
              </a:r>
              <a:r>
                <a:rPr lang="en-US" altLang="ja-JP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8</a:t>
              </a:r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分未満</a:t>
              </a:r>
            </a:p>
            <a:p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☐　</a:t>
              </a:r>
              <a:r>
                <a:rPr lang="en-US" altLang="ja-JP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6</a:t>
              </a:r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分以上</a:t>
              </a:r>
              <a:r>
                <a:rPr lang="en-US" altLang="ja-JP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7</a:t>
              </a:r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分未満</a:t>
              </a:r>
            </a:p>
            <a:p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☐　</a:t>
              </a:r>
              <a:r>
                <a:rPr lang="en-US" altLang="ja-JP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5</a:t>
              </a:r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分以上</a:t>
              </a:r>
              <a:r>
                <a:rPr lang="en-US" altLang="ja-JP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6</a:t>
              </a:r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分未満</a:t>
              </a:r>
            </a:p>
            <a:p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☐　</a:t>
              </a:r>
              <a:r>
                <a:rPr lang="en-US" altLang="ja-JP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5</a:t>
              </a:r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分未満</a:t>
              </a:r>
            </a:p>
            <a:p>
              <a:endParaRPr lang="en-US" altLang="ja-JP" sz="1600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1271" name="正方形/長方形 162"/>
          <p:cNvSpPr/>
          <p:nvPr/>
        </p:nvSpPr>
        <p:spPr>
          <a:xfrm>
            <a:off x="5895131" y="2973222"/>
            <a:ext cx="4470590" cy="854600"/>
          </a:xfrm>
          <a:prstGeom prst="rect">
            <a:avLst/>
          </a:prstGeom>
          <a:noFill/>
          <a:ln w="9525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自宅が津波により浸水する場合は、何ｍ浸水するか、</a:t>
            </a:r>
          </a:p>
          <a:p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何分で津波が到達するか下から選んでチェック☑しましょう</a:t>
            </a: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ja-JP" altLang="en-US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9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1282" name="グループ 172"/>
          <p:cNvGrpSpPr/>
          <p:nvPr/>
        </p:nvGrpSpPr>
        <p:grpSpPr>
          <a:xfrm>
            <a:off x="9183751" y="3951530"/>
            <a:ext cx="216000" cy="1719394"/>
            <a:chOff x="12657000" y="4600047"/>
            <a:chExt cx="432000" cy="1719394"/>
          </a:xfrm>
        </p:grpSpPr>
        <p:sp>
          <p:nvSpPr>
            <p:cNvPr id="1272" name="正方形/長方形 163"/>
            <p:cNvSpPr/>
            <p:nvPr/>
          </p:nvSpPr>
          <p:spPr>
            <a:xfrm>
              <a:off x="12657000" y="4855809"/>
              <a:ext cx="432000" cy="181595"/>
            </a:xfrm>
            <a:prstGeom prst="rect">
              <a:avLst/>
            </a:prstGeom>
            <a:solidFill>
              <a:srgbClr val="CDDAFF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3" name="正方形/長方形 164"/>
            <p:cNvSpPr/>
            <p:nvPr/>
          </p:nvSpPr>
          <p:spPr>
            <a:xfrm>
              <a:off x="12657000" y="5137369"/>
              <a:ext cx="432000" cy="181595"/>
            </a:xfrm>
            <a:prstGeom prst="rect">
              <a:avLst/>
            </a:prstGeom>
            <a:solidFill>
              <a:srgbClr val="FBFAB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4" name="正方形/長方形 165"/>
            <p:cNvSpPr/>
            <p:nvPr/>
          </p:nvSpPr>
          <p:spPr>
            <a:xfrm>
              <a:off x="12657000" y="5380566"/>
              <a:ext cx="432000" cy="181595"/>
            </a:xfrm>
            <a:prstGeom prst="rect">
              <a:avLst/>
            </a:prstGeom>
            <a:solidFill>
              <a:srgbClr val="FBE7CA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5" name="正方形/長方形 166"/>
            <p:cNvSpPr/>
            <p:nvPr/>
          </p:nvSpPr>
          <p:spPr>
            <a:xfrm>
              <a:off x="12657000" y="5645127"/>
              <a:ext cx="432000" cy="181595"/>
            </a:xfrm>
            <a:prstGeom prst="rect">
              <a:avLst/>
            </a:prstGeom>
            <a:solidFill>
              <a:srgbClr val="F4C4CC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6" name="正方形/長方形 167"/>
            <p:cNvSpPr/>
            <p:nvPr/>
          </p:nvSpPr>
          <p:spPr>
            <a:xfrm>
              <a:off x="12657000" y="5888325"/>
              <a:ext cx="432000" cy="181595"/>
            </a:xfrm>
            <a:prstGeom prst="rect">
              <a:avLst/>
            </a:prstGeom>
            <a:solidFill>
              <a:srgbClr val="EDCBDE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7" name="正方形/長方形 168"/>
            <p:cNvSpPr/>
            <p:nvPr/>
          </p:nvSpPr>
          <p:spPr>
            <a:xfrm>
              <a:off x="12657000" y="6137846"/>
              <a:ext cx="432000" cy="181595"/>
            </a:xfrm>
            <a:prstGeom prst="rect">
              <a:avLst/>
            </a:prstGeom>
            <a:solidFill>
              <a:srgbClr val="CFCDCF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0" name="正方形/長方形 171"/>
            <p:cNvSpPr/>
            <p:nvPr/>
          </p:nvSpPr>
          <p:spPr>
            <a:xfrm>
              <a:off x="12657000" y="4600047"/>
              <a:ext cx="432000" cy="181595"/>
            </a:xfrm>
            <a:prstGeom prst="rect">
              <a:avLst/>
            </a:prstGeom>
            <a:solidFill>
              <a:srgbClr val="AFFFFF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85" name="グループ化 176"/>
          <p:cNvGrpSpPr/>
          <p:nvPr/>
        </p:nvGrpSpPr>
        <p:grpSpPr>
          <a:xfrm>
            <a:off x="4969876" y="3591672"/>
            <a:ext cx="3055109" cy="1918689"/>
            <a:chOff x="5798704" y="2289080"/>
            <a:chExt cx="3055109" cy="1918689"/>
          </a:xfrm>
        </p:grpSpPr>
        <p:sp>
          <p:nvSpPr>
            <p:cNvPr id="1286" name="正方形/長方形 10"/>
            <p:cNvSpPr/>
            <p:nvPr/>
          </p:nvSpPr>
          <p:spPr>
            <a:xfrm>
              <a:off x="5798704" y="2289080"/>
              <a:ext cx="3055109" cy="1918689"/>
            </a:xfrm>
            <a:prstGeom prst="rect">
              <a:avLst/>
            </a:prstGeom>
            <a:noFill/>
            <a:ln w="9525" cap="flat" cmpd="sng" algn="ctr">
              <a:noFill/>
              <a:prstDash val="sysDash"/>
              <a:miter lim="800000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600" u="sng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</a:t>
              </a:r>
            </a:p>
            <a:p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→　津波浸水深</a:t>
              </a:r>
            </a:p>
            <a:p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☐　10ｍ以上</a:t>
              </a:r>
            </a:p>
            <a:p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☐　５ｍ～10ｍ</a:t>
              </a:r>
            </a:p>
            <a:p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☐　２ｍ～５ｍ</a:t>
              </a:r>
            </a:p>
            <a:p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☐　１ｍ～２ｍ</a:t>
              </a:r>
            </a:p>
            <a:p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☐　0.3ｍ～1ｍ</a:t>
              </a:r>
            </a:p>
            <a:p>
              <a:r>
                <a:rPr lang="ja-JP" altLang="en-US" sz="1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☐　0.3ｍ未満</a:t>
              </a:r>
            </a:p>
            <a:p>
              <a:endParaRPr lang="en-US" altLang="ja-JP" sz="1600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grpSp>
        <p:nvGrpSpPr>
          <p:cNvPr id="1296" name="グループ 186"/>
          <p:cNvGrpSpPr/>
          <p:nvPr/>
        </p:nvGrpSpPr>
        <p:grpSpPr>
          <a:xfrm>
            <a:off x="6497431" y="3922164"/>
            <a:ext cx="216000" cy="1469873"/>
            <a:chOff x="12106125" y="5172190"/>
            <a:chExt cx="216000" cy="1469873"/>
          </a:xfrm>
        </p:grpSpPr>
        <p:sp>
          <p:nvSpPr>
            <p:cNvPr id="1288" name="正方形/長方形 163"/>
            <p:cNvSpPr/>
            <p:nvPr/>
          </p:nvSpPr>
          <p:spPr>
            <a:xfrm>
              <a:off x="12106125" y="5427952"/>
              <a:ext cx="216000" cy="181595"/>
            </a:xfrm>
            <a:prstGeom prst="rect">
              <a:avLst/>
            </a:prstGeom>
            <a:solidFill>
              <a:srgbClr val="5F67AF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9" name="正方形/長方形 164"/>
            <p:cNvSpPr/>
            <p:nvPr/>
          </p:nvSpPr>
          <p:spPr>
            <a:xfrm>
              <a:off x="12106125" y="5709512"/>
              <a:ext cx="216000" cy="181595"/>
            </a:xfrm>
            <a:prstGeom prst="rect">
              <a:avLst/>
            </a:prstGeom>
            <a:solidFill>
              <a:srgbClr val="0093BB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0" name="正方形/長方形 165"/>
            <p:cNvSpPr/>
            <p:nvPr/>
          </p:nvSpPr>
          <p:spPr>
            <a:xfrm>
              <a:off x="12106125" y="5952709"/>
              <a:ext cx="216000" cy="181595"/>
            </a:xfrm>
            <a:prstGeom prst="rect">
              <a:avLst/>
            </a:prstGeom>
            <a:solidFill>
              <a:srgbClr val="00A960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1" name="正方形/長方形 166"/>
            <p:cNvSpPr/>
            <p:nvPr/>
          </p:nvSpPr>
          <p:spPr>
            <a:xfrm>
              <a:off x="12106125" y="6217270"/>
              <a:ext cx="216000" cy="181595"/>
            </a:xfrm>
            <a:prstGeom prst="rect">
              <a:avLst/>
            </a:prstGeom>
            <a:solidFill>
              <a:srgbClr val="AACD0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2" name="正方形/長方形 167"/>
            <p:cNvSpPr/>
            <p:nvPr/>
          </p:nvSpPr>
          <p:spPr>
            <a:xfrm>
              <a:off x="12106125" y="6460468"/>
              <a:ext cx="216000" cy="181595"/>
            </a:xfrm>
            <a:prstGeom prst="rect">
              <a:avLst/>
            </a:prstGeom>
            <a:solidFill>
              <a:srgbClr val="FCD575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4" name="正方形/長方形 171"/>
            <p:cNvSpPr/>
            <p:nvPr/>
          </p:nvSpPr>
          <p:spPr>
            <a:xfrm>
              <a:off x="12106125" y="5172190"/>
              <a:ext cx="216000" cy="181595"/>
            </a:xfrm>
            <a:prstGeom prst="rect">
              <a:avLst/>
            </a:prstGeom>
            <a:solidFill>
              <a:srgbClr val="AB308B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2" name="図 1" descr="テーブル&#10;&#10;自動的に生成された説明">
            <a:extLst>
              <a:ext uri="{FF2B5EF4-FFF2-40B4-BE49-F238E27FC236}">
                <a16:creationId xmlns:a16="http://schemas.microsoft.com/office/drawing/2014/main" id="{23E7EFD8-6197-7D80-F4CB-70DC35CC674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185" y="4126863"/>
            <a:ext cx="1756179" cy="1329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549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ユーザー定義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6CCFF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533</Words>
  <Application>Microsoft Office PowerPoint</Application>
  <PresentationFormat>A4 210 x 297 mm</PresentationFormat>
  <Paragraphs>107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UD デジタル 教科書体 NK-B</vt:lpstr>
      <vt:lpstr>UD デジタル 教科書体 NK-R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木下 進</cp:lastModifiedBy>
  <cp:revision>27</cp:revision>
  <dcterms:created xsi:type="dcterms:W3CDTF">2022-01-14T07:18:43Z</dcterms:created>
  <dcterms:modified xsi:type="dcterms:W3CDTF">2023-01-25T07:30:31Z</dcterms:modified>
</cp:coreProperties>
</file>