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
  </p:notesMasterIdLst>
  <p:sldIdLst>
    <p:sldId id="256" r:id="rId2"/>
    <p:sldId id="260"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2000"/>
    <a:srgbClr val="0059F2"/>
    <a:srgbClr val="F39800"/>
    <a:srgbClr val="F2CF91"/>
    <a:srgbClr val="F2AB30"/>
    <a:srgbClr val="9933FF"/>
    <a:srgbClr val="CE9EFF"/>
    <a:srgbClr val="C5E0B4"/>
    <a:srgbClr val="548235"/>
    <a:srgbClr val="DC72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96" autoAdjust="0"/>
    <p:restoredTop sz="94632" autoAdjust="0"/>
  </p:normalViewPr>
  <p:slideViewPr>
    <p:cSldViewPr snapToGrid="0">
      <p:cViewPr varScale="1">
        <p:scale>
          <a:sx n="48" d="100"/>
          <a:sy n="48" d="100"/>
        </p:scale>
        <p:origin x="210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BE74523B-3AED-45AC-98FC-B35470FB3693}" type="datetimeFigureOut">
              <a:rPr kumimoji="1" lang="ja-JP" altLang="en-US" smtClean="0"/>
              <a:t>2022/2/17</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FB181D1D-B67A-4D1B-AAB4-7D3D5CC654AC}" type="slidenum">
              <a:rPr kumimoji="1" lang="ja-JP" altLang="en-US" smtClean="0"/>
              <a:t>‹#›</a:t>
            </a:fld>
            <a:endParaRPr kumimoji="1" lang="ja-JP" altLang="en-US"/>
          </a:p>
        </p:txBody>
      </p:sp>
    </p:spTree>
    <p:extLst>
      <p:ext uri="{BB962C8B-B14F-4D97-AF65-F5344CB8AC3E}">
        <p14:creationId xmlns:p14="http://schemas.microsoft.com/office/powerpoint/2010/main" val="941375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1</a:t>
            </a:fld>
            <a:endParaRPr kumimoji="1" lang="ja-JP" altLang="en-US"/>
          </a:p>
        </p:txBody>
      </p:sp>
    </p:spTree>
    <p:extLst>
      <p:ext uri="{BB962C8B-B14F-4D97-AF65-F5344CB8AC3E}">
        <p14:creationId xmlns:p14="http://schemas.microsoft.com/office/powerpoint/2010/main" val="2488649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Wingdings" panose="05000000000000000000" pitchFamily="2" charset="2"/>
              <a:buNone/>
            </a:pPr>
            <a:endParaRPr kumimoji="1" lang="ja-JP" altLang="en-US" dirty="0"/>
          </a:p>
        </p:txBody>
      </p:sp>
      <p:sp>
        <p:nvSpPr>
          <p:cNvPr id="4" name="スライド番号プレースホルダー 3"/>
          <p:cNvSpPr>
            <a:spLocks noGrp="1"/>
          </p:cNvSpPr>
          <p:nvPr>
            <p:ph type="sldNum" sz="quarter" idx="10"/>
          </p:nvPr>
        </p:nvSpPr>
        <p:spPr/>
        <p:txBody>
          <a:bodyPr/>
          <a:lstStyle/>
          <a:p>
            <a:fld id="{FB181D1D-B67A-4D1B-AAB4-7D3D5CC654AC}" type="slidenum">
              <a:rPr kumimoji="1" lang="ja-JP" altLang="en-US" smtClean="0"/>
              <a:t>2</a:t>
            </a:fld>
            <a:endParaRPr kumimoji="1" lang="ja-JP" altLang="en-US"/>
          </a:p>
        </p:txBody>
      </p:sp>
    </p:spTree>
    <p:extLst>
      <p:ext uri="{BB962C8B-B14F-4D97-AF65-F5344CB8AC3E}">
        <p14:creationId xmlns:p14="http://schemas.microsoft.com/office/powerpoint/2010/main" val="713144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254167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200448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264735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9700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181683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163896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1481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676350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099237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3519465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F62A0D-9032-4251-8A35-FC74491E27C6}" type="datetimeFigureOut">
              <a:rPr kumimoji="1" lang="ja-JP" altLang="en-US" smtClean="0"/>
              <a:t>2022/2/17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1438290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1F62A0D-9032-4251-8A35-FC74491E27C6}" type="datetimeFigureOut">
              <a:rPr kumimoji="1" lang="ja-JP" altLang="en-US" smtClean="0"/>
              <a:t>2022/2/17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ACFDCDA-4921-47B2-8B3E-33DBF130490E}" type="slidenum">
              <a:rPr kumimoji="1" lang="ja-JP" altLang="en-US" smtClean="0"/>
              <a:t>‹#›</a:t>
            </a:fld>
            <a:endParaRPr kumimoji="1" lang="ja-JP" altLang="en-US"/>
          </a:p>
        </p:txBody>
      </p:sp>
    </p:spTree>
    <p:extLst>
      <p:ext uri="{BB962C8B-B14F-4D97-AF65-F5344CB8AC3E}">
        <p14:creationId xmlns:p14="http://schemas.microsoft.com/office/powerpoint/2010/main" val="42074635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3" name="直線コネクタ 42">
            <a:extLst>
              <a:ext uri="{FF2B5EF4-FFF2-40B4-BE49-F238E27FC236}">
                <a16:creationId xmlns:a16="http://schemas.microsoft.com/office/drawing/2014/main" id="{42DC3950-10DD-4281-95C0-18D28784637D}"/>
              </a:ext>
            </a:extLst>
          </p:cNvPr>
          <p:cNvCxnSpPr/>
          <p:nvPr/>
        </p:nvCxnSpPr>
        <p:spPr>
          <a:xfrm>
            <a:off x="3413069" y="3159967"/>
            <a:ext cx="3218511" cy="0"/>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cxnSp>
        <p:nvCxnSpPr>
          <p:cNvPr id="51" name="直線コネクタ 50">
            <a:extLst>
              <a:ext uri="{FF2B5EF4-FFF2-40B4-BE49-F238E27FC236}">
                <a16:creationId xmlns:a16="http://schemas.microsoft.com/office/drawing/2014/main" id="{42DC3950-10DD-4281-95C0-18D28784637D}"/>
              </a:ext>
            </a:extLst>
          </p:cNvPr>
          <p:cNvCxnSpPr/>
          <p:nvPr/>
        </p:nvCxnSpPr>
        <p:spPr>
          <a:xfrm>
            <a:off x="3413069" y="3404872"/>
            <a:ext cx="3218511" cy="0"/>
          </a:xfrm>
          <a:prstGeom prst="line">
            <a:avLst/>
          </a:prstGeom>
          <a:ln w="38100">
            <a:solidFill>
              <a:srgbClr val="F39800"/>
            </a:solidFill>
          </a:ln>
        </p:spPr>
        <p:style>
          <a:lnRef idx="1">
            <a:schemeClr val="accent1"/>
          </a:lnRef>
          <a:fillRef idx="0">
            <a:schemeClr val="accent1"/>
          </a:fillRef>
          <a:effectRef idx="0">
            <a:schemeClr val="accent1"/>
          </a:effectRef>
          <a:fontRef idx="minor">
            <a:schemeClr val="tx1"/>
          </a:fontRef>
        </p:style>
      </p:cxnSp>
      <p:sp>
        <p:nvSpPr>
          <p:cNvPr id="7" name="テキスト ボックス 6">
            <a:extLst>
              <a:ext uri="{FF2B5EF4-FFF2-40B4-BE49-F238E27FC236}">
                <a16:creationId xmlns:a16="http://schemas.microsoft.com/office/drawing/2014/main" id="{56CF9561-E493-434A-9B18-07EB80A26A4F}"/>
              </a:ext>
            </a:extLst>
          </p:cNvPr>
          <p:cNvSpPr txBox="1"/>
          <p:nvPr/>
        </p:nvSpPr>
        <p:spPr>
          <a:xfrm>
            <a:off x="3314015" y="2696499"/>
            <a:ext cx="3444931" cy="1238801"/>
          </a:xfrm>
          <a:prstGeom prst="rect">
            <a:avLst/>
          </a:prstGeom>
          <a:noFill/>
        </p:spPr>
        <p:txBody>
          <a:bodyPr wrap="square" rtlCol="0">
            <a:spAutoFit/>
          </a:bodyPr>
          <a:lstStyle/>
          <a:p>
            <a:r>
              <a:rPr kumimoji="1" lang="ja-JP" altLang="en-US" sz="1600" dirty="0">
                <a:latin typeface="メイリオ" panose="020B0604030504040204" pitchFamily="50" charset="-128"/>
                <a:ea typeface="メイリオ" panose="020B0604030504040204" pitchFamily="50" charset="-128"/>
              </a:rPr>
              <a:t>より後の離婚等によって、</a:t>
            </a:r>
            <a:endParaRPr kumimoji="1" lang="en-US" altLang="ja-JP" sz="1600" dirty="0">
              <a:latin typeface="メイリオ" panose="020B0604030504040204" pitchFamily="50" charset="-128"/>
              <a:ea typeface="メイリオ" panose="020B0604030504040204" pitchFamily="50" charset="-128"/>
            </a:endParaRPr>
          </a:p>
          <a:p>
            <a:r>
              <a:rPr kumimoji="1" lang="en-US" altLang="ja-JP" sz="1600" dirty="0">
                <a:latin typeface="メイリオ" panose="020B0604030504040204" pitchFamily="50" charset="-128"/>
                <a:ea typeface="メイリオ" panose="020B0604030504040204" pitchFamily="50" charset="-128"/>
              </a:rPr>
              <a:t>2</a:t>
            </a:r>
            <a:r>
              <a:rPr kumimoji="1" lang="ja-JP" altLang="en-US" sz="1600" dirty="0">
                <a:latin typeface="メイリオ" panose="020B0604030504040204" pitchFamily="50" charset="-128"/>
                <a:ea typeface="メイリオ" panose="020B0604030504040204" pitchFamily="50" charset="-128"/>
              </a:rPr>
              <a:t>月</a:t>
            </a:r>
            <a:r>
              <a:rPr kumimoji="1" lang="en-US" altLang="ja-JP" sz="1600" dirty="0">
                <a:latin typeface="メイリオ" panose="020B0604030504040204" pitchFamily="50" charset="-128"/>
                <a:ea typeface="メイリオ" panose="020B0604030504040204" pitchFamily="50" charset="-128"/>
              </a:rPr>
              <a:t>28</a:t>
            </a:r>
            <a:r>
              <a:rPr kumimoji="1" lang="ja-JP" altLang="en-US" sz="1600" dirty="0">
                <a:latin typeface="メイリオ" panose="020B0604030504040204" pitchFamily="50" charset="-128"/>
                <a:ea typeface="メイリオ" panose="020B0604030504040204" pitchFamily="50" charset="-128"/>
              </a:rPr>
              <a:t>日時点で児童を養育しているものの、給付を受け取っていない方が対象</a:t>
            </a:r>
            <a:endParaRPr kumimoji="1" lang="en-US" altLang="ja-JP" sz="1600" dirty="0">
              <a:latin typeface="メイリオ" panose="020B0604030504040204" pitchFamily="50" charset="-128"/>
              <a:ea typeface="メイリオ" panose="020B0604030504040204" pitchFamily="50" charset="-128"/>
            </a:endParaRPr>
          </a:p>
          <a:p>
            <a:r>
              <a:rPr kumimoji="1" lang="en-US" altLang="ja-JP" sz="1050" dirty="0">
                <a:latin typeface="メイリオ" panose="020B0604030504040204" pitchFamily="50" charset="-128"/>
                <a:ea typeface="メイリオ" panose="020B0604030504040204" pitchFamily="50" charset="-128"/>
              </a:rPr>
              <a:t>(※)</a:t>
            </a:r>
            <a:r>
              <a:rPr kumimoji="1" lang="ja-JP" altLang="en-US" sz="1050" dirty="0">
                <a:latin typeface="メイリオ" panose="020B0604030504040204" pitchFamily="50" charset="-128"/>
                <a:ea typeface="メイリオ" panose="020B0604030504040204" pitchFamily="50" charset="-128"/>
              </a:rPr>
              <a:t>詳細は裏面の「よくあるご質問」をご覧ください。</a:t>
            </a:r>
            <a:endParaRPr kumimoji="1" lang="ja-JP" altLang="en-US" sz="1600" dirty="0"/>
          </a:p>
        </p:txBody>
      </p:sp>
      <p:sp>
        <p:nvSpPr>
          <p:cNvPr id="4" name="正方形/長方形 3"/>
          <p:cNvSpPr/>
          <p:nvPr/>
        </p:nvSpPr>
        <p:spPr>
          <a:xfrm>
            <a:off x="480060" y="530983"/>
            <a:ext cx="6377940" cy="1326948"/>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72000" rIns="0" bIns="36000" rtlCol="0" anchor="ctr"/>
          <a:lstStyle/>
          <a:p>
            <a:pPr algn="ctr">
              <a:lnSpc>
                <a:spcPts val="3000"/>
              </a:lnSpc>
            </a:pPr>
            <a:endParaRPr kumimoji="1" lang="ja-JP" altLang="en-US" sz="2000" b="1" spc="300" dirty="0">
              <a:latin typeface="メイリオ" panose="020B0604030504040204" pitchFamily="50" charset="-128"/>
              <a:ea typeface="メイリオ" panose="020B0604030504040204" pitchFamily="50" charset="-128"/>
            </a:endParaRPr>
          </a:p>
        </p:txBody>
      </p:sp>
      <p:sp>
        <p:nvSpPr>
          <p:cNvPr id="10" name="正方形/長方形 9"/>
          <p:cNvSpPr/>
          <p:nvPr/>
        </p:nvSpPr>
        <p:spPr>
          <a:xfrm>
            <a:off x="1804141" y="2679854"/>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ja-JP" altLang="en-US" sz="1600" dirty="0">
                <a:solidFill>
                  <a:schemeClr val="tx1"/>
                </a:solidFill>
                <a:latin typeface="メイリオ" panose="020B0604030504040204" pitchFamily="50" charset="-128"/>
                <a:ea typeface="メイリオ" panose="020B0604030504040204" pitchFamily="50" charset="-128"/>
              </a:rPr>
              <a:t>８月</a:t>
            </a:r>
            <a:r>
              <a:rPr kumimoji="1" lang="en-US" altLang="ja-JP" sz="1600" dirty="0">
                <a:solidFill>
                  <a:schemeClr val="tx1"/>
                </a:solidFill>
                <a:latin typeface="メイリオ" panose="020B0604030504040204" pitchFamily="50" charset="-128"/>
                <a:ea typeface="メイリオ" panose="020B0604030504040204" pitchFamily="50" charset="-128"/>
              </a:rPr>
              <a:t>31</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33" name="正方形/長方形 32"/>
          <p:cNvSpPr/>
          <p:nvPr/>
        </p:nvSpPr>
        <p:spPr>
          <a:xfrm>
            <a:off x="144510" y="9608887"/>
            <a:ext cx="6876000" cy="307777"/>
          </a:xfrm>
          <a:prstGeom prst="rect">
            <a:avLst/>
          </a:prstGeom>
        </p:spPr>
        <p:txBody>
          <a:bodyPr wrap="square">
            <a:spAutoFit/>
          </a:bodyPr>
          <a:lstStyle/>
          <a:p>
            <a:pPr algn="ctr"/>
            <a:r>
              <a:rPr lang="ja-JP" altLang="en-US" sz="1400" spc="50" dirty="0">
                <a:latin typeface="メイリオ" panose="020B0604030504040204" pitchFamily="50" charset="-128"/>
                <a:ea typeface="メイリオ" panose="020B0604030504040204" pitchFamily="50" charset="-128"/>
              </a:rPr>
              <a:t>よくあるご質問は裏面をご確認ください。</a:t>
            </a:r>
          </a:p>
        </p:txBody>
      </p:sp>
      <p:sp>
        <p:nvSpPr>
          <p:cNvPr id="12" name="正方形/長方形 11"/>
          <p:cNvSpPr/>
          <p:nvPr/>
        </p:nvSpPr>
        <p:spPr>
          <a:xfrm>
            <a:off x="1142020" y="611436"/>
            <a:ext cx="5715979" cy="1246495"/>
          </a:xfrm>
          <a:prstGeom prst="rect">
            <a:avLst/>
          </a:prstGeom>
        </p:spPr>
        <p:txBody>
          <a:bodyPr wrap="square">
            <a:spAutoFit/>
          </a:bodyPr>
          <a:lstStyle/>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令和</a:t>
            </a:r>
            <a:r>
              <a:rPr kumimoji="1" lang="en-US" altLang="ja-JP" sz="2800" b="1" spc="200" dirty="0">
                <a:solidFill>
                  <a:prstClr val="white"/>
                </a:solidFill>
                <a:latin typeface="メイリオ" panose="020B0604030504040204" pitchFamily="50" charset="-128"/>
                <a:ea typeface="メイリオ" panose="020B0604030504040204" pitchFamily="50" charset="-128"/>
              </a:rPr>
              <a:t>3</a:t>
            </a:r>
            <a:r>
              <a:rPr kumimoji="1" lang="ja-JP" altLang="en-US" sz="2800" b="1" spc="200" dirty="0">
                <a:solidFill>
                  <a:prstClr val="white"/>
                </a:solidFill>
                <a:latin typeface="メイリオ" panose="020B0604030504040204" pitchFamily="50" charset="-128"/>
                <a:ea typeface="メイリオ" panose="020B0604030504040204" pitchFamily="50" charset="-128"/>
              </a:rPr>
              <a:t>年度子育て世帯への</a:t>
            </a:r>
            <a:endParaRPr kumimoji="1" lang="en-US" altLang="ja-JP" sz="2800" b="1" spc="200" dirty="0">
              <a:solidFill>
                <a:prstClr val="white"/>
              </a:solidFill>
              <a:latin typeface="メイリオ" panose="020B0604030504040204" pitchFamily="50" charset="-128"/>
              <a:ea typeface="メイリオ" panose="020B0604030504040204" pitchFamily="50" charset="-128"/>
            </a:endParaRPr>
          </a:p>
          <a:p>
            <a:pPr lvl="0" algn="ctr">
              <a:lnSpc>
                <a:spcPts val="3000"/>
              </a:lnSpc>
            </a:pPr>
            <a:r>
              <a:rPr kumimoji="1" lang="ja-JP" altLang="en-US" sz="2800" b="1" spc="200" dirty="0">
                <a:solidFill>
                  <a:prstClr val="white"/>
                </a:solidFill>
                <a:latin typeface="メイリオ" panose="020B0604030504040204" pitchFamily="50" charset="-128"/>
                <a:ea typeface="メイリオ" panose="020B0604030504040204" pitchFamily="50" charset="-128"/>
              </a:rPr>
              <a:t>臨時特別給付</a:t>
            </a:r>
            <a:br>
              <a:rPr kumimoji="1" lang="en-US" altLang="ja-JP" sz="2800" b="1" spc="200" dirty="0">
                <a:solidFill>
                  <a:prstClr val="white"/>
                </a:solidFill>
                <a:latin typeface="メイリオ" panose="020B0604030504040204" pitchFamily="50" charset="-128"/>
                <a:ea typeface="メイリオ" panose="020B0604030504040204" pitchFamily="50" charset="-128"/>
              </a:rPr>
            </a:br>
            <a:r>
              <a:rPr kumimoji="1" lang="ja-JP" altLang="en-US" sz="2800" b="1" spc="200" dirty="0">
                <a:solidFill>
                  <a:prstClr val="white"/>
                </a:solidFill>
                <a:latin typeface="メイリオ" panose="020B0604030504040204" pitchFamily="50" charset="-128"/>
                <a:ea typeface="メイリオ" panose="020B0604030504040204" pitchFamily="50" charset="-128"/>
              </a:rPr>
              <a:t>（支援給付金）</a:t>
            </a:r>
            <a:r>
              <a:rPr kumimoji="1" lang="ja-JP" altLang="en-US" sz="2800" b="1" spc="200" dirty="0">
                <a:solidFill>
                  <a:schemeClr val="bg1"/>
                </a:solidFill>
                <a:latin typeface="メイリオ" panose="020B0604030504040204" pitchFamily="50" charset="-128"/>
                <a:ea typeface="メイリオ" panose="020B0604030504040204" pitchFamily="50" charset="-128"/>
              </a:rPr>
              <a:t>のご案内</a:t>
            </a:r>
            <a:endParaRPr kumimoji="1" lang="en-US" altLang="ja-JP" sz="2800" b="1" spc="200" dirty="0">
              <a:solidFill>
                <a:schemeClr val="bg1"/>
              </a:solidFill>
              <a:latin typeface="メイリオ" panose="020B0604030504040204" pitchFamily="50" charset="-128"/>
              <a:ea typeface="メイリオ" panose="020B0604030504040204" pitchFamily="50" charset="-128"/>
            </a:endParaRPr>
          </a:p>
        </p:txBody>
      </p:sp>
      <p:sp>
        <p:nvSpPr>
          <p:cNvPr id="11" name="楕円 10"/>
          <p:cNvSpPr/>
          <p:nvPr/>
        </p:nvSpPr>
        <p:spPr>
          <a:xfrm>
            <a:off x="18336" y="278087"/>
            <a:ext cx="1765559" cy="1709847"/>
          </a:xfrm>
          <a:prstGeom prst="ellipse">
            <a:avLst/>
          </a:prstGeom>
          <a:solidFill>
            <a:srgbClr val="F398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2520638" y="225112"/>
            <a:ext cx="2296783" cy="369332"/>
          </a:xfrm>
          <a:prstGeom prst="rect">
            <a:avLst/>
          </a:prstGeom>
        </p:spPr>
        <p:txBody>
          <a:bodyPr wrap="none">
            <a:spAutoFit/>
          </a:bodyPr>
          <a:lstStyle/>
          <a:p>
            <a:r>
              <a:rPr kumimoji="1" lang="ja-JP" altLang="en-US" b="1" spc="30" dirty="0">
                <a:solidFill>
                  <a:srgbClr val="F39800"/>
                </a:solidFill>
                <a:latin typeface="メイリオ" panose="020B0604030504040204" pitchFamily="50" charset="-128"/>
                <a:ea typeface="メイリオ" panose="020B0604030504040204" pitchFamily="50" charset="-128"/>
              </a:rPr>
              <a:t>離婚家庭等の方向け</a:t>
            </a:r>
          </a:p>
        </p:txBody>
      </p:sp>
      <p:sp>
        <p:nvSpPr>
          <p:cNvPr id="5" name="正方形/長方形 4"/>
          <p:cNvSpPr/>
          <p:nvPr/>
        </p:nvSpPr>
        <p:spPr>
          <a:xfrm>
            <a:off x="32690" y="747447"/>
            <a:ext cx="1765559" cy="830997"/>
          </a:xfrm>
          <a:prstGeom prst="rect">
            <a:avLst/>
          </a:prstGeom>
          <a:ln>
            <a:noFill/>
          </a:ln>
        </p:spPr>
        <p:txBody>
          <a:bodyPr wrap="square">
            <a:spAutoFit/>
          </a:bodyPr>
          <a:lstStyle/>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申請が</a:t>
            </a:r>
            <a:endParaRPr kumimoji="1" lang="en-US" altLang="ja-JP" sz="2400" b="1" spc="30" dirty="0">
              <a:solidFill>
                <a:schemeClr val="bg1"/>
              </a:solidFill>
              <a:latin typeface="メイリオ" panose="020B0604030504040204" pitchFamily="50" charset="-128"/>
              <a:ea typeface="メイリオ" panose="020B0604030504040204" pitchFamily="50" charset="-128"/>
            </a:endParaRPr>
          </a:p>
          <a:p>
            <a:pPr algn="ctr"/>
            <a:r>
              <a:rPr kumimoji="1" lang="ja-JP" altLang="en-US" sz="2400" b="1" spc="30" dirty="0">
                <a:solidFill>
                  <a:schemeClr val="bg1"/>
                </a:solidFill>
                <a:latin typeface="メイリオ" panose="020B0604030504040204" pitchFamily="50" charset="-128"/>
                <a:ea typeface="メイリオ" panose="020B0604030504040204" pitchFamily="50" charset="-128"/>
              </a:rPr>
              <a:t>必要です！</a:t>
            </a:r>
          </a:p>
        </p:txBody>
      </p:sp>
      <p:sp>
        <p:nvSpPr>
          <p:cNvPr id="14" name="角丸四角形 13"/>
          <p:cNvSpPr/>
          <p:nvPr/>
        </p:nvSpPr>
        <p:spPr>
          <a:xfrm>
            <a:off x="167490" y="266350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中学生以下</a:t>
            </a:r>
          </a:p>
        </p:txBody>
      </p:sp>
      <p:sp>
        <p:nvSpPr>
          <p:cNvPr id="36" name="正方形/長方形 35"/>
          <p:cNvSpPr/>
          <p:nvPr/>
        </p:nvSpPr>
        <p:spPr>
          <a:xfrm>
            <a:off x="1804140" y="3389583"/>
            <a:ext cx="1059134" cy="518662"/>
          </a:xfrm>
          <a:prstGeom prst="rect">
            <a:avLst/>
          </a:prstGeom>
          <a:noFill/>
          <a:ln w="28575">
            <a:solidFill>
              <a:srgbClr val="F39800"/>
            </a:solidFill>
          </a:ln>
        </p:spPr>
        <p:style>
          <a:lnRef idx="2">
            <a:schemeClr val="accent2"/>
          </a:lnRef>
          <a:fillRef idx="1">
            <a:schemeClr val="lt1"/>
          </a:fillRef>
          <a:effectRef idx="0">
            <a:schemeClr val="accent2"/>
          </a:effectRef>
          <a:fontRef idx="minor">
            <a:schemeClr val="dk1"/>
          </a:fontRef>
        </p:style>
        <p:txBody>
          <a:bodyPr wrap="square" lIns="36000" tIns="144000" rIns="36000">
            <a:noAutofit/>
          </a:bodyPr>
          <a:lstStyle/>
          <a:p>
            <a:pPr algn="ctr">
              <a:lnSpc>
                <a:spcPct val="110000"/>
              </a:lnSpc>
            </a:pPr>
            <a:r>
              <a:rPr kumimoji="1" lang="en-US" altLang="ja-JP" sz="1600" dirty="0">
                <a:solidFill>
                  <a:schemeClr val="tx1"/>
                </a:solidFill>
                <a:latin typeface="メイリオ" panose="020B0604030504040204" pitchFamily="50" charset="-128"/>
                <a:ea typeface="メイリオ" panose="020B0604030504040204" pitchFamily="50" charset="-128"/>
              </a:rPr>
              <a:t>9</a:t>
            </a:r>
            <a:r>
              <a:rPr kumimoji="1" lang="ja-JP" altLang="en-US" sz="1600" dirty="0">
                <a:solidFill>
                  <a:schemeClr val="tx1"/>
                </a:solidFill>
                <a:latin typeface="メイリオ" panose="020B0604030504040204" pitchFamily="50" charset="-128"/>
                <a:ea typeface="メイリオ" panose="020B0604030504040204" pitchFamily="50" charset="-128"/>
              </a:rPr>
              <a:t>月</a:t>
            </a:r>
            <a:r>
              <a:rPr kumimoji="1" lang="en-US" altLang="ja-JP" sz="1600" dirty="0">
                <a:solidFill>
                  <a:schemeClr val="tx1"/>
                </a:solidFill>
                <a:latin typeface="メイリオ" panose="020B0604030504040204" pitchFamily="50" charset="-128"/>
                <a:ea typeface="メイリオ" panose="020B0604030504040204" pitchFamily="50" charset="-128"/>
              </a:rPr>
              <a:t>30</a:t>
            </a:r>
            <a:r>
              <a:rPr kumimoji="1" lang="ja-JP" altLang="en-US" sz="1600" dirty="0">
                <a:solidFill>
                  <a:schemeClr val="tx1"/>
                </a:solidFill>
                <a:latin typeface="メイリオ" panose="020B0604030504040204" pitchFamily="50" charset="-128"/>
                <a:ea typeface="メイリオ" panose="020B0604030504040204" pitchFamily="50" charset="-128"/>
              </a:rPr>
              <a:t>日</a:t>
            </a:r>
            <a:endParaRPr kumimoji="1" lang="en-US" altLang="ja-JP" sz="1200" dirty="0">
              <a:solidFill>
                <a:srgbClr val="00B0F0"/>
              </a:solidFill>
              <a:latin typeface="メイリオ" panose="020B0604030504040204" pitchFamily="50" charset="-128"/>
              <a:ea typeface="メイリオ" panose="020B0604030504040204" pitchFamily="50" charset="-128"/>
            </a:endParaRPr>
          </a:p>
        </p:txBody>
      </p:sp>
      <p:sp>
        <p:nvSpPr>
          <p:cNvPr id="20" name="角丸四角形 13">
            <a:extLst>
              <a:ext uri="{FF2B5EF4-FFF2-40B4-BE49-F238E27FC236}">
                <a16:creationId xmlns:a16="http://schemas.microsoft.com/office/drawing/2014/main" id="{BBA70895-8BF4-4A50-98B6-F4D66DE2B42B}"/>
              </a:ext>
            </a:extLst>
          </p:cNvPr>
          <p:cNvSpPr/>
          <p:nvPr/>
        </p:nvSpPr>
        <p:spPr>
          <a:xfrm>
            <a:off x="154716" y="3399585"/>
            <a:ext cx="1492798" cy="496462"/>
          </a:xfrm>
          <a:prstGeom prst="roundRect">
            <a:avLst/>
          </a:prstGeom>
          <a:solidFill>
            <a:srgbClr val="F39800"/>
          </a:solidFill>
          <a:ln>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高校生等</a:t>
            </a:r>
          </a:p>
        </p:txBody>
      </p:sp>
      <p:sp>
        <p:nvSpPr>
          <p:cNvPr id="27" name="正方形/長方形 26">
            <a:extLst>
              <a:ext uri="{FF2B5EF4-FFF2-40B4-BE49-F238E27FC236}">
                <a16:creationId xmlns:a16="http://schemas.microsoft.com/office/drawing/2014/main" id="{723FD036-0325-4A80-AF2B-EF19E7B384A1}"/>
              </a:ext>
            </a:extLst>
          </p:cNvPr>
          <p:cNvSpPr/>
          <p:nvPr/>
        </p:nvSpPr>
        <p:spPr>
          <a:xfrm>
            <a:off x="26041" y="2167019"/>
            <a:ext cx="6816555"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5676733-FBE4-465E-AB9C-8A9D2C79AE77}"/>
              </a:ext>
            </a:extLst>
          </p:cNvPr>
          <p:cNvSpPr/>
          <p:nvPr/>
        </p:nvSpPr>
        <p:spPr>
          <a:xfrm>
            <a:off x="322423" y="2167019"/>
            <a:ext cx="6520174"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支給対象</a:t>
            </a:r>
          </a:p>
        </p:txBody>
      </p:sp>
      <p:sp>
        <p:nvSpPr>
          <p:cNvPr id="31" name="角丸四角形 2">
            <a:extLst>
              <a:ext uri="{FF2B5EF4-FFF2-40B4-BE49-F238E27FC236}">
                <a16:creationId xmlns:a16="http://schemas.microsoft.com/office/drawing/2014/main" id="{A9284C84-F5B2-4271-B87F-0E35A1A618B9}"/>
              </a:ext>
            </a:extLst>
          </p:cNvPr>
          <p:cNvSpPr/>
          <p:nvPr/>
        </p:nvSpPr>
        <p:spPr>
          <a:xfrm>
            <a:off x="132333" y="4075281"/>
            <a:ext cx="6593334" cy="693332"/>
          </a:xfrm>
          <a:prstGeom prst="rect">
            <a:avLst/>
          </a:prstGeom>
          <a:solidFill>
            <a:srgbClr val="F2CF9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lnSpc>
                <a:spcPct val="110000"/>
              </a:lnSpc>
            </a:pPr>
            <a:r>
              <a:rPr lang="ja-JP" altLang="en-US" sz="900" b="1" i="0" dirty="0">
                <a:solidFill>
                  <a:srgbClr val="332000"/>
                </a:solidFill>
                <a:effectLst/>
                <a:latin typeface="メイリオ" panose="020B0604030504040204" pitchFamily="50" charset="-128"/>
                <a:ea typeface="メイリオ" panose="020B0604030504040204" pitchFamily="50" charset="-128"/>
              </a:rPr>
              <a:t>（児童手当（本則給付）の支給対象となる児童の保護者の方は）</a:t>
            </a:r>
            <a:endParaRPr lang="en-US" altLang="ja-JP" sz="900" b="1" i="0" dirty="0">
              <a:solidFill>
                <a:srgbClr val="332000"/>
              </a:solidFill>
              <a:effectLst/>
              <a:latin typeface="メイリオ" panose="020B0604030504040204" pitchFamily="50" charset="-128"/>
              <a:ea typeface="メイリオ" panose="020B0604030504040204" pitchFamily="50" charset="-128"/>
            </a:endParaRPr>
          </a:p>
          <a:p>
            <a:pPr algn="ctr">
              <a:lnSpc>
                <a:spcPct val="110000"/>
              </a:lnSpc>
            </a:pPr>
            <a:r>
              <a:rPr lang="ja-JP" altLang="en-US" sz="2000" b="1" i="0" dirty="0">
                <a:solidFill>
                  <a:srgbClr val="332000"/>
                </a:solidFill>
                <a:effectLst/>
                <a:latin typeface="メイリオ" panose="020B0604030504040204" pitchFamily="50" charset="-128"/>
                <a:ea typeface="メイリオ" panose="020B0604030504040204" pitchFamily="50" charset="-128"/>
              </a:rPr>
              <a:t>２月中に児童手当の受給手続を行ってください！</a:t>
            </a:r>
            <a:endParaRPr kumimoji="1" lang="ja-JP" altLang="en-US" sz="2000" b="1" dirty="0">
              <a:solidFill>
                <a:srgbClr val="332000"/>
              </a:solidFill>
              <a:latin typeface="メイリオ" panose="020B0604030504040204" pitchFamily="50" charset="-128"/>
              <a:ea typeface="メイリオ" panose="020B0604030504040204" pitchFamily="50" charset="-128"/>
            </a:endParaRPr>
          </a:p>
        </p:txBody>
      </p:sp>
      <p:grpSp>
        <p:nvGrpSpPr>
          <p:cNvPr id="13" name="グループ化 12">
            <a:extLst>
              <a:ext uri="{FF2B5EF4-FFF2-40B4-BE49-F238E27FC236}">
                <a16:creationId xmlns:a16="http://schemas.microsoft.com/office/drawing/2014/main" id="{351F6DC7-C19D-402F-837C-5F86CE68478B}"/>
              </a:ext>
            </a:extLst>
          </p:cNvPr>
          <p:cNvGrpSpPr/>
          <p:nvPr/>
        </p:nvGrpSpPr>
        <p:grpSpPr>
          <a:xfrm>
            <a:off x="3413069" y="4922787"/>
            <a:ext cx="3218511" cy="2486116"/>
            <a:chOff x="32689" y="4852520"/>
            <a:chExt cx="3218511" cy="2486116"/>
          </a:xfrm>
        </p:grpSpPr>
        <p:sp>
          <p:nvSpPr>
            <p:cNvPr id="35" name="四角形: 角を丸くする 34">
              <a:extLst>
                <a:ext uri="{FF2B5EF4-FFF2-40B4-BE49-F238E27FC236}">
                  <a16:creationId xmlns:a16="http://schemas.microsoft.com/office/drawing/2014/main" id="{EAEC8BF6-93EA-4323-925B-1A0B63425F39}"/>
                </a:ext>
              </a:extLst>
            </p:cNvPr>
            <p:cNvSpPr/>
            <p:nvPr/>
          </p:nvSpPr>
          <p:spPr>
            <a:xfrm>
              <a:off x="154716" y="4982119"/>
              <a:ext cx="309648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500" dirty="0">
                <a:solidFill>
                  <a:schemeClr val="tx1"/>
                </a:solidFill>
                <a:latin typeface="メイリオ" panose="020B0604030504040204" pitchFamily="50" charset="-128"/>
                <a:ea typeface="メイリオ" panose="020B0604030504040204" pitchFamily="50" charset="-128"/>
              </a:endParaRPr>
            </a:p>
            <a:p>
              <a:pPr marL="182563" indent="-182563"/>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ja-JP" altLang="en-US" sz="1300" dirty="0">
                  <a:solidFill>
                    <a:srgbClr val="332000"/>
                  </a:solidFill>
                  <a:latin typeface="メイリオ" panose="020B0604030504040204" pitchFamily="50" charset="-128"/>
                  <a:ea typeface="メイリオ" panose="020B0604030504040204" pitchFamily="50" charset="-128"/>
                </a:rPr>
                <a:t>申請書に必要事項を記入して、</a:t>
              </a:r>
              <a:endParaRPr kumimoji="1" lang="en-US" altLang="ja-JP" sz="1300" dirty="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お住まいの市区町村窓口へご提出ください。</a:t>
              </a:r>
              <a:endParaRPr kumimoji="1" lang="en-US" altLang="ja-JP" sz="1300" dirty="0">
                <a:solidFill>
                  <a:srgbClr val="332000"/>
                </a:solidFill>
                <a:latin typeface="メイリオ" panose="020B0604030504040204" pitchFamily="50" charset="-128"/>
                <a:ea typeface="メイリオ" panose="020B0604030504040204" pitchFamily="50" charset="-128"/>
              </a:endParaRPr>
            </a:p>
            <a:p>
              <a:pPr marL="182563" indent="-182563"/>
              <a:r>
                <a:rPr kumimoji="1" lang="ja-JP" altLang="en-US" sz="1300" dirty="0">
                  <a:solidFill>
                    <a:srgbClr val="332000"/>
                  </a:solidFill>
                  <a:latin typeface="メイリオ" panose="020B0604030504040204" pitchFamily="50" charset="-128"/>
                  <a:ea typeface="メイリオ" panose="020B0604030504040204" pitchFamily="50" charset="-128"/>
                </a:rPr>
                <a:t>　児童手当を受給していない高校生の保護者の方等は添付書類が必要です！</a:t>
              </a: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a:p>
              <a:pPr marL="182563" indent="-182563"/>
              <a:endParaRPr kumimoji="1" lang="en-US" altLang="ja-JP" sz="1400" dirty="0">
                <a:solidFill>
                  <a:schemeClr val="tx1"/>
                </a:solidFill>
                <a:latin typeface="メイリオ" panose="020B0604030504040204" pitchFamily="50" charset="-128"/>
                <a:ea typeface="メイリオ" panose="020B0604030504040204" pitchFamily="50" charset="-128"/>
              </a:endParaRPr>
            </a:p>
          </p:txBody>
        </p:sp>
        <p:sp>
          <p:nvSpPr>
            <p:cNvPr id="39" name="角丸四角形 13">
              <a:extLst>
                <a:ext uri="{FF2B5EF4-FFF2-40B4-BE49-F238E27FC236}">
                  <a16:creationId xmlns:a16="http://schemas.microsoft.com/office/drawing/2014/main" id="{FCD2C0F0-8E41-4683-A4DC-944FA36DAD13}"/>
                </a:ext>
              </a:extLst>
            </p:cNvPr>
            <p:cNvSpPr/>
            <p:nvPr/>
          </p:nvSpPr>
          <p:spPr>
            <a:xfrm>
              <a:off x="32689" y="4852520"/>
              <a:ext cx="2812242"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どう申請すればいいの？</a:t>
              </a:r>
            </a:p>
          </p:txBody>
        </p:sp>
      </p:grpSp>
      <p:grpSp>
        <p:nvGrpSpPr>
          <p:cNvPr id="40" name="グループ化 39">
            <a:extLst>
              <a:ext uri="{FF2B5EF4-FFF2-40B4-BE49-F238E27FC236}">
                <a16:creationId xmlns:a16="http://schemas.microsoft.com/office/drawing/2014/main" id="{9D8C0336-6DBA-4A78-A42C-B361E8BCA4B9}"/>
              </a:ext>
            </a:extLst>
          </p:cNvPr>
          <p:cNvGrpSpPr/>
          <p:nvPr/>
        </p:nvGrpSpPr>
        <p:grpSpPr>
          <a:xfrm>
            <a:off x="112118" y="4889772"/>
            <a:ext cx="3285810" cy="2519131"/>
            <a:chOff x="2757299" y="4839673"/>
            <a:chExt cx="3285810" cy="2525402"/>
          </a:xfrm>
        </p:grpSpPr>
        <p:sp>
          <p:nvSpPr>
            <p:cNvPr id="41" name="四角形: 角を丸くする 40">
              <a:extLst>
                <a:ext uri="{FF2B5EF4-FFF2-40B4-BE49-F238E27FC236}">
                  <a16:creationId xmlns:a16="http://schemas.microsoft.com/office/drawing/2014/main" id="{115A2924-78F1-48D9-9E3B-58C7CA9C30BD}"/>
                </a:ext>
              </a:extLst>
            </p:cNvPr>
            <p:cNvSpPr/>
            <p:nvPr/>
          </p:nvSpPr>
          <p:spPr>
            <a:xfrm>
              <a:off x="2784755" y="5008558"/>
              <a:ext cx="3258354" cy="2356517"/>
            </a:xfrm>
            <a:prstGeom prst="roundRect">
              <a:avLst/>
            </a:prstGeom>
            <a:solidFill>
              <a:srgbClr val="F2CF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endParaRPr kumimoji="1" lang="en-US" altLang="ja-JP" sz="1200" dirty="0">
                <a:solidFill>
                  <a:schemeClr val="tx1"/>
                </a:solidFill>
                <a:latin typeface="+mn-ea"/>
              </a:endParaRPr>
            </a:p>
            <a:p>
              <a:pPr>
                <a:lnSpc>
                  <a:spcPct val="110000"/>
                </a:lnSpc>
              </a:pPr>
              <a:endParaRPr kumimoji="1" lang="en-US" altLang="ja-JP" sz="1100" dirty="0">
                <a:solidFill>
                  <a:schemeClr val="tx1"/>
                </a:solidFill>
                <a:latin typeface="+mn-ea"/>
              </a:endParaRPr>
            </a:p>
            <a:p>
              <a:pPr>
                <a:lnSpc>
                  <a:spcPct val="110000"/>
                </a:lnSpc>
              </a:pPr>
              <a:r>
                <a:rPr kumimoji="1" lang="ja-JP" altLang="en-US" sz="1300" dirty="0">
                  <a:solidFill>
                    <a:srgbClr val="332000"/>
                  </a:solidFill>
                  <a:latin typeface="メイリオ" panose="020B0604030504040204" pitchFamily="50" charset="-128"/>
                  <a:ea typeface="メイリオ" panose="020B0604030504040204" pitchFamily="50" charset="-128"/>
                </a:rPr>
                <a:t>新たに対象児童の養育者となっているにもかかわらず、既に支給が進んでいる子育て世帯への臨時特別給付（先行給付金、追加給付金、一括給付金）を受け取っていない方に対し、子育てを支援する目的で実施するものです。（他の給付と同様に、所得制限があります。）</a:t>
              </a:r>
              <a:endParaRPr kumimoji="1" lang="en-US" altLang="ja-JP" sz="1300" dirty="0">
                <a:solidFill>
                  <a:srgbClr val="332000"/>
                </a:solidFill>
                <a:latin typeface="+mn-ea"/>
              </a:endParaRPr>
            </a:p>
          </p:txBody>
        </p:sp>
        <p:sp>
          <p:nvSpPr>
            <p:cNvPr id="44" name="角丸四角形 13">
              <a:extLst>
                <a:ext uri="{FF2B5EF4-FFF2-40B4-BE49-F238E27FC236}">
                  <a16:creationId xmlns:a16="http://schemas.microsoft.com/office/drawing/2014/main" id="{D457383D-9427-4185-815C-73A5A8F49F57}"/>
                </a:ext>
              </a:extLst>
            </p:cNvPr>
            <p:cNvSpPr/>
            <p:nvPr/>
          </p:nvSpPr>
          <p:spPr>
            <a:xfrm>
              <a:off x="2757299" y="4839673"/>
              <a:ext cx="2520638" cy="496462"/>
            </a:xfrm>
            <a:prstGeom prst="round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游ゴシック Medium" panose="020B0500000000000000" pitchFamily="50" charset="-128"/>
                  <a:ea typeface="游ゴシック Medium" panose="020B0500000000000000" pitchFamily="50" charset="-128"/>
                </a:rPr>
                <a:t>支援給付金ってなに？</a:t>
              </a:r>
            </a:p>
          </p:txBody>
        </p:sp>
      </p:grpSp>
      <p:sp>
        <p:nvSpPr>
          <p:cNvPr id="45" name="楕円 44">
            <a:extLst>
              <a:ext uri="{FF2B5EF4-FFF2-40B4-BE49-F238E27FC236}">
                <a16:creationId xmlns:a16="http://schemas.microsoft.com/office/drawing/2014/main" id="{73BC5309-D231-428C-BC18-B301371BEBE2}"/>
              </a:ext>
            </a:extLst>
          </p:cNvPr>
          <p:cNvSpPr/>
          <p:nvPr/>
        </p:nvSpPr>
        <p:spPr>
          <a:xfrm>
            <a:off x="128355"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6" name="楕円 45">
            <a:extLst>
              <a:ext uri="{FF2B5EF4-FFF2-40B4-BE49-F238E27FC236}">
                <a16:creationId xmlns:a16="http://schemas.microsoft.com/office/drawing/2014/main" id="{6CEF7A23-0A47-4FD9-A7A1-34E500C4DEAF}"/>
              </a:ext>
            </a:extLst>
          </p:cNvPr>
          <p:cNvSpPr/>
          <p:nvPr/>
        </p:nvSpPr>
        <p:spPr>
          <a:xfrm>
            <a:off x="2394634"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7" name="楕円 46">
            <a:extLst>
              <a:ext uri="{FF2B5EF4-FFF2-40B4-BE49-F238E27FC236}">
                <a16:creationId xmlns:a16="http://schemas.microsoft.com/office/drawing/2014/main" id="{8BBB6810-A87A-45D5-97E3-3E4873365D9B}"/>
              </a:ext>
            </a:extLst>
          </p:cNvPr>
          <p:cNvSpPr/>
          <p:nvPr/>
        </p:nvSpPr>
        <p:spPr>
          <a:xfrm>
            <a:off x="4659336" y="7508832"/>
            <a:ext cx="2058325" cy="2047948"/>
          </a:xfrm>
          <a:prstGeom prst="ellipse">
            <a:avLst/>
          </a:prstGeom>
          <a:solidFill>
            <a:srgbClr val="F2AB3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solidFill>
                <a:schemeClr val="tx1"/>
              </a:solidFill>
            </a:endParaRPr>
          </a:p>
        </p:txBody>
      </p:sp>
      <p:sp>
        <p:nvSpPr>
          <p:cNvPr id="48" name="テキスト ボックス 47">
            <a:extLst>
              <a:ext uri="{FF2B5EF4-FFF2-40B4-BE49-F238E27FC236}">
                <a16:creationId xmlns:a16="http://schemas.microsoft.com/office/drawing/2014/main" id="{CA212F05-9991-4DC3-991F-FBCBF8FC4A7C}"/>
              </a:ext>
            </a:extLst>
          </p:cNvPr>
          <p:cNvSpPr txBox="1"/>
          <p:nvPr/>
        </p:nvSpPr>
        <p:spPr>
          <a:xfrm>
            <a:off x="703507" y="7736896"/>
            <a:ext cx="908019"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支給額</a:t>
            </a:r>
          </a:p>
        </p:txBody>
      </p:sp>
      <p:sp>
        <p:nvSpPr>
          <p:cNvPr id="49" name="テキスト ボックス 48">
            <a:extLst>
              <a:ext uri="{FF2B5EF4-FFF2-40B4-BE49-F238E27FC236}">
                <a16:creationId xmlns:a16="http://schemas.microsoft.com/office/drawing/2014/main" id="{438377F2-9D5E-413D-A759-5E047AF1E726}"/>
              </a:ext>
            </a:extLst>
          </p:cNvPr>
          <p:cNvSpPr txBox="1"/>
          <p:nvPr/>
        </p:nvSpPr>
        <p:spPr>
          <a:xfrm>
            <a:off x="1009962" y="8062245"/>
            <a:ext cx="1227499" cy="584775"/>
          </a:xfrm>
          <a:prstGeom prst="rect">
            <a:avLst/>
          </a:prstGeom>
          <a:noFill/>
        </p:spPr>
        <p:txBody>
          <a:bodyPr wrap="square">
            <a:spAutoFit/>
          </a:bodyPr>
          <a:lstStyle/>
          <a:p>
            <a:r>
              <a:rPr lang="en-US" altLang="ja-JP" sz="3200" dirty="0">
                <a:solidFill>
                  <a:srgbClr val="332000"/>
                </a:solidFill>
                <a:latin typeface="メイリオ" panose="020B0604030504040204" pitchFamily="50" charset="-128"/>
                <a:ea typeface="メイリオ" panose="020B0604030504040204" pitchFamily="50" charset="-128"/>
              </a:rPr>
              <a:t>10</a:t>
            </a:r>
            <a:r>
              <a:rPr lang="ja-JP" altLang="en-US" dirty="0">
                <a:solidFill>
                  <a:srgbClr val="332000"/>
                </a:solidFill>
                <a:latin typeface="メイリオ" panose="020B0604030504040204" pitchFamily="50" charset="-128"/>
                <a:ea typeface="メイリオ" panose="020B0604030504040204" pitchFamily="50" charset="-128"/>
              </a:rPr>
              <a:t>万円</a:t>
            </a:r>
          </a:p>
        </p:txBody>
      </p:sp>
      <p:sp>
        <p:nvSpPr>
          <p:cNvPr id="50" name="テキスト ボックス 49">
            <a:extLst>
              <a:ext uri="{FF2B5EF4-FFF2-40B4-BE49-F238E27FC236}">
                <a16:creationId xmlns:a16="http://schemas.microsoft.com/office/drawing/2014/main" id="{2350A0EA-264F-48C4-9C14-ACDF8D5B2E5A}"/>
              </a:ext>
            </a:extLst>
          </p:cNvPr>
          <p:cNvSpPr txBox="1"/>
          <p:nvPr/>
        </p:nvSpPr>
        <p:spPr>
          <a:xfrm>
            <a:off x="294895" y="8627300"/>
            <a:ext cx="1871853" cy="646331"/>
          </a:xfrm>
          <a:prstGeom prst="rect">
            <a:avLst/>
          </a:prstGeom>
          <a:noFill/>
        </p:spPr>
        <p:txBody>
          <a:bodyPr wrap="square">
            <a:spAutoFit/>
          </a:bodyPr>
          <a:lstStyle/>
          <a:p>
            <a:r>
              <a:rPr lang="en-US" altLang="ja-JP" sz="900" dirty="0">
                <a:solidFill>
                  <a:srgbClr val="332000"/>
                </a:solidFill>
                <a:latin typeface="メイリオ" panose="020B0604030504040204" pitchFamily="50" charset="-128"/>
                <a:ea typeface="メイリオ" panose="020B0604030504040204" pitchFamily="50" charset="-128"/>
              </a:rPr>
              <a:t>※</a:t>
            </a:r>
            <a:r>
              <a:rPr lang="ja-JP" altLang="en-US" sz="900" dirty="0">
                <a:solidFill>
                  <a:srgbClr val="332000"/>
                </a:solidFill>
                <a:latin typeface="メイリオ" panose="020B0604030504040204" pitchFamily="50" charset="-128"/>
                <a:ea typeface="メイリオ" panose="020B0604030504040204" pitchFamily="50" charset="-128"/>
              </a:rPr>
              <a:t>元養育者からすでに給付金の一部を受け取っていたり、児童のために費消されている場合はその額を差し引いた額</a:t>
            </a:r>
          </a:p>
        </p:txBody>
      </p:sp>
      <p:sp>
        <p:nvSpPr>
          <p:cNvPr id="52" name="テキスト ボックス 51">
            <a:extLst>
              <a:ext uri="{FF2B5EF4-FFF2-40B4-BE49-F238E27FC236}">
                <a16:creationId xmlns:a16="http://schemas.microsoft.com/office/drawing/2014/main" id="{4DC4089A-A953-47A5-B15F-8EA9CABC3D4F}"/>
              </a:ext>
            </a:extLst>
          </p:cNvPr>
          <p:cNvSpPr txBox="1"/>
          <p:nvPr/>
        </p:nvSpPr>
        <p:spPr>
          <a:xfrm>
            <a:off x="183876" y="8152470"/>
            <a:ext cx="921568" cy="430887"/>
          </a:xfrm>
          <a:prstGeom prst="rect">
            <a:avLst/>
          </a:prstGeom>
          <a:noFill/>
        </p:spPr>
        <p:txBody>
          <a:bodyPr wrap="square">
            <a:spAutoFit/>
          </a:bodyPr>
          <a:lstStyle/>
          <a:p>
            <a:r>
              <a:rPr lang="ja-JP" altLang="en-US" sz="1100" dirty="0">
                <a:solidFill>
                  <a:srgbClr val="332000"/>
                </a:solidFill>
                <a:latin typeface="メイリオ" panose="020B0604030504040204" pitchFamily="50" charset="-128"/>
                <a:ea typeface="メイリオ" panose="020B0604030504040204" pitchFamily="50" charset="-128"/>
              </a:rPr>
              <a:t>対象児童</a:t>
            </a:r>
            <a:endParaRPr lang="en-US" altLang="ja-JP" sz="1100" dirty="0">
              <a:solidFill>
                <a:srgbClr val="332000"/>
              </a:solidFill>
              <a:latin typeface="メイリオ" panose="020B0604030504040204" pitchFamily="50" charset="-128"/>
              <a:ea typeface="メイリオ" panose="020B0604030504040204" pitchFamily="50" charset="-128"/>
            </a:endParaRPr>
          </a:p>
          <a:p>
            <a:r>
              <a:rPr lang="ja-JP" altLang="en-US" sz="1100" dirty="0">
                <a:solidFill>
                  <a:srgbClr val="332000"/>
                </a:solidFill>
                <a:latin typeface="メイリオ" panose="020B0604030504040204" pitchFamily="50" charset="-128"/>
                <a:ea typeface="メイリオ" panose="020B0604030504040204" pitchFamily="50" charset="-128"/>
              </a:rPr>
              <a:t>一人につき</a:t>
            </a:r>
          </a:p>
        </p:txBody>
      </p:sp>
      <p:sp>
        <p:nvSpPr>
          <p:cNvPr id="56" name="テキスト ボックス 55">
            <a:extLst>
              <a:ext uri="{FF2B5EF4-FFF2-40B4-BE49-F238E27FC236}">
                <a16:creationId xmlns:a16="http://schemas.microsoft.com/office/drawing/2014/main" id="{C7D82C35-652D-4B3B-B5F0-E3B24A1F947F}"/>
              </a:ext>
            </a:extLst>
          </p:cNvPr>
          <p:cNvSpPr txBox="1"/>
          <p:nvPr/>
        </p:nvSpPr>
        <p:spPr>
          <a:xfrm>
            <a:off x="288045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対象児童</a:t>
            </a:r>
          </a:p>
        </p:txBody>
      </p:sp>
      <p:sp>
        <p:nvSpPr>
          <p:cNvPr id="57" name="テキスト ボックス 56">
            <a:extLst>
              <a:ext uri="{FF2B5EF4-FFF2-40B4-BE49-F238E27FC236}">
                <a16:creationId xmlns:a16="http://schemas.microsoft.com/office/drawing/2014/main" id="{F11E8E2A-3837-424B-A928-25794F8F1BEC}"/>
              </a:ext>
            </a:extLst>
          </p:cNvPr>
          <p:cNvSpPr txBox="1"/>
          <p:nvPr/>
        </p:nvSpPr>
        <p:spPr>
          <a:xfrm>
            <a:off x="4942106" y="8249426"/>
            <a:ext cx="1744641" cy="904863"/>
          </a:xfrm>
          <a:prstGeom prst="rect">
            <a:avLst/>
          </a:prstGeom>
          <a:noFill/>
        </p:spPr>
        <p:txBody>
          <a:bodyPr wrap="square">
            <a:spAutoFit/>
          </a:bodyPr>
          <a:lstStyle/>
          <a:p>
            <a:pPr>
              <a:lnSpc>
                <a:spcPct val="110000"/>
              </a:lnSpc>
            </a:pPr>
            <a:r>
              <a:rPr kumimoji="1" lang="ja-JP" altLang="en-US" sz="2400" dirty="0">
                <a:solidFill>
                  <a:srgbClr val="332000"/>
                </a:solidFill>
                <a:latin typeface="メイリオ" panose="020B0604030504040204" pitchFamily="50" charset="-128"/>
                <a:ea typeface="メイリオ" panose="020B0604030504040204" pitchFamily="50" charset="-128"/>
              </a:rPr>
              <a:t>令和４年</a:t>
            </a:r>
            <a:endParaRPr kumimoji="1" lang="en-US" altLang="ja-JP" sz="2400" dirty="0">
              <a:solidFill>
                <a:srgbClr val="332000"/>
              </a:solidFill>
              <a:latin typeface="メイリオ" panose="020B0604030504040204" pitchFamily="50" charset="-128"/>
              <a:ea typeface="メイリオ" panose="020B0604030504040204" pitchFamily="50" charset="-128"/>
            </a:endParaRPr>
          </a:p>
          <a:p>
            <a:pPr>
              <a:lnSpc>
                <a:spcPct val="110000"/>
              </a:lnSpc>
            </a:pPr>
            <a:r>
              <a:rPr kumimoji="1" lang="ja-JP" altLang="en-US" sz="2400" dirty="0">
                <a:solidFill>
                  <a:srgbClr val="332000"/>
                </a:solidFill>
                <a:latin typeface="メイリオ" panose="020B0604030504040204" pitchFamily="50" charset="-128"/>
                <a:ea typeface="メイリオ" panose="020B0604030504040204" pitchFamily="50" charset="-128"/>
              </a:rPr>
              <a:t>４月</a:t>
            </a:r>
            <a:r>
              <a:rPr kumimoji="1" lang="en-US" altLang="ja-JP" sz="2400">
                <a:solidFill>
                  <a:srgbClr val="332000"/>
                </a:solidFill>
                <a:latin typeface="メイリオ" panose="020B0604030504040204" pitchFamily="50" charset="-128"/>
                <a:ea typeface="メイリオ" panose="020B0604030504040204" pitchFamily="50" charset="-128"/>
              </a:rPr>
              <a:t>28</a:t>
            </a:r>
            <a:r>
              <a:rPr kumimoji="1" lang="ja-JP" altLang="en-US" sz="2400">
                <a:solidFill>
                  <a:srgbClr val="332000"/>
                </a:solidFill>
                <a:latin typeface="メイリオ" panose="020B0604030504040204" pitchFamily="50" charset="-128"/>
                <a:ea typeface="メイリオ" panose="020B0604030504040204" pitchFamily="50" charset="-128"/>
              </a:rPr>
              <a:t>日</a:t>
            </a:r>
            <a:endParaRPr kumimoji="1" lang="en-US" altLang="ja-JP" sz="2400" dirty="0">
              <a:solidFill>
                <a:srgbClr val="332000"/>
              </a:solidFill>
              <a:latin typeface="メイリオ" panose="020B0604030504040204" pitchFamily="50" charset="-128"/>
              <a:ea typeface="メイリオ" panose="020B0604030504040204" pitchFamily="50" charset="-128"/>
            </a:endParaRPr>
          </a:p>
        </p:txBody>
      </p:sp>
      <p:sp>
        <p:nvSpPr>
          <p:cNvPr id="58" name="テキスト ボックス 57">
            <a:extLst>
              <a:ext uri="{FF2B5EF4-FFF2-40B4-BE49-F238E27FC236}">
                <a16:creationId xmlns:a16="http://schemas.microsoft.com/office/drawing/2014/main" id="{1045D37C-8471-47F7-84E1-D4F30B27C7D8}"/>
              </a:ext>
            </a:extLst>
          </p:cNvPr>
          <p:cNvSpPr txBox="1"/>
          <p:nvPr/>
        </p:nvSpPr>
        <p:spPr>
          <a:xfrm>
            <a:off x="5134639" y="7736896"/>
            <a:ext cx="1107718" cy="369332"/>
          </a:xfrm>
          <a:prstGeom prst="rect">
            <a:avLst/>
          </a:prstGeom>
          <a:noFill/>
        </p:spPr>
        <p:txBody>
          <a:bodyPr wrap="square">
            <a:spAutoFit/>
          </a:bodyPr>
          <a:lstStyle/>
          <a:p>
            <a:r>
              <a:rPr lang="ja-JP" altLang="en-US" dirty="0">
                <a:solidFill>
                  <a:srgbClr val="332000"/>
                </a:solidFill>
                <a:latin typeface="メイリオ" panose="020B0604030504040204" pitchFamily="50" charset="-128"/>
                <a:ea typeface="メイリオ" panose="020B0604030504040204" pitchFamily="50" charset="-128"/>
              </a:rPr>
              <a:t>申請期限</a:t>
            </a:r>
          </a:p>
        </p:txBody>
      </p:sp>
      <p:sp>
        <p:nvSpPr>
          <p:cNvPr id="59" name="テキスト ボックス 58">
            <a:extLst>
              <a:ext uri="{FF2B5EF4-FFF2-40B4-BE49-F238E27FC236}">
                <a16:creationId xmlns:a16="http://schemas.microsoft.com/office/drawing/2014/main" id="{959C8CBD-0F55-41C8-A2E3-3A8BB83EF9DB}"/>
              </a:ext>
            </a:extLst>
          </p:cNvPr>
          <p:cNvSpPr txBox="1"/>
          <p:nvPr/>
        </p:nvSpPr>
        <p:spPr>
          <a:xfrm>
            <a:off x="2425780" y="8180651"/>
            <a:ext cx="2078516" cy="921791"/>
          </a:xfrm>
          <a:prstGeom prst="rect">
            <a:avLst/>
          </a:prstGeom>
          <a:noFill/>
        </p:spPr>
        <p:txBody>
          <a:bodyPr wrap="square">
            <a:spAutoFit/>
          </a:bodyPr>
          <a:lstStyle/>
          <a:p>
            <a:pPr>
              <a:lnSpc>
                <a:spcPct val="110000"/>
              </a:lnSpc>
            </a:pPr>
            <a:r>
              <a:rPr kumimoji="1" lang="ja-JP" altLang="en-US" sz="1400" dirty="0">
                <a:solidFill>
                  <a:srgbClr val="332000"/>
                </a:solidFill>
                <a:latin typeface="メイリオ" panose="020B0604030504040204" pitchFamily="50" charset="-128"/>
                <a:ea typeface="メイリオ" panose="020B0604030504040204" pitchFamily="50" charset="-128"/>
              </a:rPr>
              <a:t>給付金</a:t>
            </a:r>
            <a:r>
              <a:rPr kumimoji="1" lang="en-US" altLang="ja-JP" sz="1050" dirty="0">
                <a:solidFill>
                  <a:srgbClr val="332000"/>
                </a:solidFill>
                <a:latin typeface="メイリオ" panose="020B0604030504040204" pitchFamily="50" charset="-128"/>
                <a:ea typeface="メイリオ" panose="020B0604030504040204" pitchFamily="50" charset="-128"/>
              </a:rPr>
              <a:t>(※)</a:t>
            </a:r>
            <a:r>
              <a:rPr kumimoji="1" lang="ja-JP" altLang="en-US" sz="1400" dirty="0">
                <a:solidFill>
                  <a:srgbClr val="332000"/>
                </a:solidFill>
                <a:latin typeface="メイリオ" panose="020B0604030504040204" pitchFamily="50" charset="-128"/>
                <a:ea typeface="メイリオ" panose="020B0604030504040204" pitchFamily="50" charset="-128"/>
              </a:rPr>
              <a:t>の対象と同じ</a:t>
            </a:r>
            <a:endParaRPr kumimoji="1" lang="en-US" altLang="ja-JP" sz="1400" dirty="0">
              <a:solidFill>
                <a:srgbClr val="332000"/>
              </a:solidFill>
              <a:latin typeface="メイリオ" panose="020B0604030504040204" pitchFamily="50" charset="-128"/>
              <a:ea typeface="メイリオ" panose="020B0604030504040204" pitchFamily="50" charset="-128"/>
            </a:endParaRPr>
          </a:p>
          <a:p>
            <a:pPr>
              <a:lnSpc>
                <a:spcPct val="110000"/>
              </a:lnSpc>
            </a:pPr>
            <a:endParaRPr kumimoji="1" lang="en-US" altLang="ja-JP" sz="1400" dirty="0">
              <a:solidFill>
                <a:srgbClr val="332000"/>
              </a:solidFill>
              <a:latin typeface="メイリオ" panose="020B0604030504040204" pitchFamily="50" charset="-128"/>
              <a:ea typeface="メイリオ" panose="020B0604030504040204" pitchFamily="50" charset="-128"/>
            </a:endParaRPr>
          </a:p>
          <a:p>
            <a:pPr>
              <a:lnSpc>
                <a:spcPct val="110000"/>
              </a:lnSpc>
            </a:pPr>
            <a:r>
              <a:rPr kumimoji="1" lang="en-US" altLang="ja-JP" sz="1050" dirty="0">
                <a:solidFill>
                  <a:srgbClr val="332000"/>
                </a:solidFill>
                <a:latin typeface="メイリオ" panose="020B0604030504040204" pitchFamily="50" charset="-128"/>
                <a:ea typeface="メイリオ" panose="020B0604030504040204" pitchFamily="50" charset="-128"/>
              </a:rPr>
              <a:t>(※)</a:t>
            </a:r>
            <a:r>
              <a:rPr kumimoji="1" lang="ja-JP" altLang="en-US" sz="1050" dirty="0">
                <a:solidFill>
                  <a:srgbClr val="332000"/>
                </a:solidFill>
                <a:latin typeface="メイリオ" panose="020B0604030504040204" pitchFamily="50" charset="-128"/>
                <a:ea typeface="メイリオ" panose="020B0604030504040204" pitchFamily="50" charset="-128"/>
              </a:rPr>
              <a:t>先行給付金、追加給付金、</a:t>
            </a:r>
            <a:endParaRPr kumimoji="1" lang="en-US" altLang="ja-JP" sz="1050" dirty="0">
              <a:solidFill>
                <a:srgbClr val="332000"/>
              </a:solidFill>
              <a:latin typeface="メイリオ" panose="020B0604030504040204" pitchFamily="50" charset="-128"/>
              <a:ea typeface="メイリオ" panose="020B0604030504040204" pitchFamily="50" charset="-128"/>
            </a:endParaRPr>
          </a:p>
          <a:p>
            <a:pPr>
              <a:lnSpc>
                <a:spcPct val="110000"/>
              </a:lnSpc>
            </a:pPr>
            <a:r>
              <a:rPr kumimoji="1" lang="ja-JP" altLang="en-US" sz="1050" dirty="0">
                <a:solidFill>
                  <a:srgbClr val="332000"/>
                </a:solidFill>
                <a:latin typeface="メイリオ" panose="020B0604030504040204" pitchFamily="50" charset="-128"/>
                <a:ea typeface="メイリオ" panose="020B0604030504040204" pitchFamily="50" charset="-128"/>
              </a:rPr>
              <a:t>　　一括給付金</a:t>
            </a:r>
            <a:endParaRPr kumimoji="1" lang="en-US" altLang="ja-JP" sz="1050" dirty="0">
              <a:solidFill>
                <a:srgbClr val="332000"/>
              </a:solidFill>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rotWithShape="1">
          <a:blip r:embed="rId3"/>
          <a:srcRect r="37188"/>
          <a:stretch/>
        </p:blipFill>
        <p:spPr>
          <a:xfrm>
            <a:off x="2851346" y="2863395"/>
            <a:ext cx="471015" cy="896190"/>
          </a:xfrm>
          <a:prstGeom prst="rect">
            <a:avLst/>
          </a:prstGeom>
        </p:spPr>
      </p:pic>
      <p:sp>
        <p:nvSpPr>
          <p:cNvPr id="37" name="テキスト ボックス 36"/>
          <p:cNvSpPr txBox="1"/>
          <p:nvPr/>
        </p:nvSpPr>
        <p:spPr>
          <a:xfrm>
            <a:off x="5554164" y="82802"/>
            <a:ext cx="1171503" cy="369332"/>
          </a:xfrm>
          <a:prstGeom prst="rect">
            <a:avLst/>
          </a:prstGeom>
          <a:noFill/>
          <a:ln w="38100">
            <a:solidFill>
              <a:schemeClr val="tx1"/>
            </a:solidFill>
          </a:ln>
        </p:spPr>
        <p:txBody>
          <a:bodyPr wrap="square" rtlCol="0">
            <a:spAutoFit/>
          </a:bodyPr>
          <a:lstStyle/>
          <a:p>
            <a:pPr algn="ctr"/>
            <a:r>
              <a:rPr kumimoji="1" lang="ja-JP" altLang="en-US" dirty="0">
                <a:latin typeface="メイリオ" panose="020B0604030504040204" pitchFamily="50" charset="-128"/>
                <a:ea typeface="メイリオ" panose="020B0604030504040204" pitchFamily="50" charset="-128"/>
              </a:rPr>
              <a:t>南伊豆町</a:t>
            </a:r>
            <a:endParaRPr kumimoji="1" lang="ja-JP" altLang="en-US" dirty="0"/>
          </a:p>
        </p:txBody>
      </p:sp>
    </p:spTree>
    <p:extLst>
      <p:ext uri="{BB962C8B-B14F-4D97-AF65-F5344CB8AC3E}">
        <p14:creationId xmlns:p14="http://schemas.microsoft.com/office/powerpoint/2010/main" val="896836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表 14"/>
          <p:cNvGraphicFramePr>
            <a:graphicFrameLocks noGrp="1"/>
          </p:cNvGraphicFramePr>
          <p:nvPr>
            <p:extLst>
              <p:ext uri="{D42A27DB-BD31-4B8C-83A1-F6EECF244321}">
                <p14:modId xmlns:p14="http://schemas.microsoft.com/office/powerpoint/2010/main" val="2554394496"/>
              </p:ext>
            </p:extLst>
          </p:nvPr>
        </p:nvGraphicFramePr>
        <p:xfrm>
          <a:off x="79473" y="8440792"/>
          <a:ext cx="3042416" cy="1366536"/>
        </p:xfrm>
        <a:graphic>
          <a:graphicData uri="http://schemas.openxmlformats.org/drawingml/2006/table">
            <a:tbl>
              <a:tblPr firstRow="1" bandRow="1">
                <a:tableStyleId>{5C22544A-7EE6-4342-B048-85BDC9FD1C3A}</a:tableStyleId>
              </a:tblPr>
              <a:tblGrid>
                <a:gridCol w="3042416">
                  <a:extLst>
                    <a:ext uri="{9D8B030D-6E8A-4147-A177-3AD203B41FA5}">
                      <a16:colId xmlns:a16="http://schemas.microsoft.com/office/drawing/2014/main" val="3321389872"/>
                    </a:ext>
                  </a:extLst>
                </a:gridCol>
              </a:tblGrid>
              <a:tr h="223456">
                <a:tc>
                  <a:txBody>
                    <a:bodyPr/>
                    <a:lstStyle/>
                    <a:p>
                      <a:pPr algn="ctr">
                        <a:lnSpc>
                          <a:spcPct val="110000"/>
                        </a:lnSpc>
                      </a:pPr>
                      <a:r>
                        <a:rPr kumimoji="1" lang="ja-JP" altLang="en-US" sz="1400" spc="200" baseline="0" dirty="0">
                          <a:solidFill>
                            <a:schemeClr val="bg1"/>
                          </a:solidFill>
                          <a:latin typeface="メイリオ" panose="020B0604030504040204" pitchFamily="50" charset="-128"/>
                          <a:ea typeface="メイリオ" panose="020B0604030504040204" pitchFamily="50" charset="-128"/>
                        </a:rPr>
                        <a:t>お問い合わせ</a:t>
                      </a:r>
                    </a:p>
                  </a:txBody>
                  <a:tcPr marT="18000" marB="0">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solidFill>
                        <a:schemeClr val="tx1">
                          <a:lumMod val="65000"/>
                          <a:lumOff val="35000"/>
                        </a:schemeClr>
                      </a:solid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65000"/>
                        <a:lumOff val="35000"/>
                      </a:schemeClr>
                    </a:solidFill>
                  </a:tcPr>
                </a:tc>
                <a:extLst>
                  <a:ext uri="{0D108BD9-81ED-4DB2-BD59-A6C34878D82A}">
                    <a16:rowId xmlns:a16="http://schemas.microsoft.com/office/drawing/2014/main" val="1384145696"/>
                  </a:ext>
                </a:extLst>
              </a:tr>
              <a:tr h="961599">
                <a:tc>
                  <a:txBody>
                    <a:bodyPr/>
                    <a:lstStyle/>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南伊豆町役場</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「子育て世帯への臨時特別給付</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（支援給付金）」窓口</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gn="ctr">
                        <a:lnSpc>
                          <a:spcPct val="110000"/>
                        </a:lnSpc>
                      </a:pPr>
                      <a:r>
                        <a:rPr kumimoji="1" lang="en-US" altLang="ja-JP" sz="1800" b="1" dirty="0">
                          <a:solidFill>
                            <a:schemeClr val="tx1"/>
                          </a:solidFill>
                          <a:latin typeface="メイリオ" panose="020B0604030504040204" pitchFamily="50" charset="-128"/>
                          <a:ea typeface="メイリオ" panose="020B0604030504040204" pitchFamily="50" charset="-128"/>
                        </a:rPr>
                        <a:t>0558-62-6233</a:t>
                      </a:r>
                      <a:endParaRPr kumimoji="1" lang="ja-JP" altLang="en-US" sz="1400" dirty="0">
                        <a:solidFill>
                          <a:schemeClr val="tx1"/>
                        </a:solidFill>
                        <a:latin typeface="メイリオ" panose="020B0604030504040204" pitchFamily="50" charset="-128"/>
                        <a:ea typeface="メイリオ" panose="020B0604030504040204" pitchFamily="50" charset="-128"/>
                      </a:endParaRPr>
                    </a:p>
                  </a:txBody>
                  <a:tcPr marT="72000" marB="36000" anchor="ctr">
                    <a:lnL w="28575" cap="flat" cmpd="sng" algn="ctr">
                      <a:solidFill>
                        <a:schemeClr val="tx1">
                          <a:lumMod val="65000"/>
                          <a:lumOff val="35000"/>
                        </a:schemeClr>
                      </a:solidFill>
                      <a:prstDash val="solid"/>
                      <a:round/>
                      <a:headEnd type="none" w="med" len="med"/>
                      <a:tailEnd type="none" w="med" len="med"/>
                    </a:lnL>
                    <a:lnR w="28575" cap="flat" cmpd="sng" algn="ctr">
                      <a:solidFill>
                        <a:schemeClr val="tx1">
                          <a:lumMod val="65000"/>
                          <a:lumOff val="35000"/>
                        </a:schemeClr>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tx1">
                          <a:lumMod val="65000"/>
                          <a:lumOff val="3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34864660"/>
                  </a:ext>
                </a:extLst>
              </a:tr>
            </a:tbl>
          </a:graphicData>
        </a:graphic>
      </p:graphicFrame>
      <p:sp>
        <p:nvSpPr>
          <p:cNvPr id="11" name="角丸四角形 10"/>
          <p:cNvSpPr/>
          <p:nvPr/>
        </p:nvSpPr>
        <p:spPr>
          <a:xfrm>
            <a:off x="0" y="7273473"/>
            <a:ext cx="6768000" cy="1275942"/>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子育て世帯への臨時特別給付</a:t>
            </a:r>
            <a:r>
              <a:rPr kumimoji="1" lang="en-US" altLang="ja-JP" sz="1400" dirty="0">
                <a:solidFill>
                  <a:schemeClr val="tx1"/>
                </a:solidFill>
                <a:latin typeface="メイリオ" panose="020B0604030504040204" pitchFamily="50" charset="-128"/>
                <a:ea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rPr>
              <a:t>に関する</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pPr>
            <a:r>
              <a:rPr kumimoji="1" lang="ja-JP" altLang="en-US" sz="1600" dirty="0">
                <a:solidFill>
                  <a:srgbClr val="FF0000"/>
                </a:solidFill>
                <a:latin typeface="メイリオ" panose="020B0604030504040204" pitchFamily="50" charset="-128"/>
                <a:ea typeface="メイリオ" panose="020B0604030504040204" pitchFamily="50" charset="-128"/>
              </a:rPr>
              <a:t>　　　</a:t>
            </a:r>
            <a:r>
              <a:rPr kumimoji="1" lang="ja-JP" altLang="en-US" sz="1600" b="1" dirty="0">
                <a:solidFill>
                  <a:srgbClr val="FF0000"/>
                </a:solidFill>
                <a:latin typeface="メイリオ" panose="020B0604030504040204" pitchFamily="50" charset="-128"/>
                <a:ea typeface="メイリオ" panose="020B0604030504040204" pitchFamily="50" charset="-128"/>
              </a:rPr>
              <a:t>「振り込め詐欺」や「個人情報の詐取」</a:t>
            </a:r>
            <a:r>
              <a:rPr kumimoji="1" lang="ja-JP" altLang="en-US" sz="1400" dirty="0">
                <a:solidFill>
                  <a:schemeClr val="tx1"/>
                </a:solidFill>
                <a:latin typeface="メイリオ" panose="020B0604030504040204" pitchFamily="50" charset="-128"/>
                <a:ea typeface="メイリオ" panose="020B0604030504040204" pitchFamily="50" charset="-128"/>
              </a:rPr>
              <a:t>にご注意ください！</a:t>
            </a:r>
            <a:endParaRPr kumimoji="1" lang="en-US" altLang="ja-JP" sz="1400" dirty="0">
              <a:solidFill>
                <a:schemeClr val="tx1"/>
              </a:solidFill>
              <a:latin typeface="メイリオ" panose="020B0604030504040204" pitchFamily="50" charset="-128"/>
              <a:ea typeface="メイリオ" panose="020B0604030504040204" pitchFamily="50" charset="-128"/>
            </a:endParaRPr>
          </a:p>
          <a:p>
            <a:pPr>
              <a:lnSpc>
                <a:spcPct val="110000"/>
              </a:lnSpc>
              <a:spcBef>
                <a:spcPts val="600"/>
              </a:spcBef>
            </a:pPr>
            <a:r>
              <a:rPr kumimoji="1" lang="ja-JP" altLang="en-US" sz="1200" dirty="0">
                <a:solidFill>
                  <a:schemeClr val="tx1"/>
                </a:solidFill>
                <a:latin typeface="メイリオ" panose="020B0604030504040204" pitchFamily="50" charset="-128"/>
                <a:ea typeface="メイリオ" panose="020B0604030504040204" pitchFamily="50" charset="-128"/>
              </a:rPr>
              <a:t>自宅や職場などに都道府県・市区町村や国</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の職員</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などをかたる不審な電話や郵便があった場合は、お住まいの市区町村や最寄りの警察署か警察相談専用電話</a:t>
            </a:r>
            <a:r>
              <a:rPr kumimoji="1" lang="en-US" altLang="ja-JP" sz="1200" dirty="0">
                <a:solidFill>
                  <a:schemeClr val="tx1"/>
                </a:solidFill>
                <a:latin typeface="メイリオ" panose="020B0604030504040204" pitchFamily="50" charset="-128"/>
                <a:ea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rPr>
              <a:t>9110)</a:t>
            </a:r>
            <a:r>
              <a:rPr kumimoji="1" lang="ja-JP" altLang="en-US" sz="1200" dirty="0">
                <a:solidFill>
                  <a:schemeClr val="tx1"/>
                </a:solidFill>
                <a:latin typeface="メイリオ" panose="020B0604030504040204" pitchFamily="50" charset="-128"/>
                <a:ea typeface="メイリオ" panose="020B0604030504040204" pitchFamily="50" charset="-128"/>
              </a:rPr>
              <a:t>にご連絡ください。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12" name="楕円 11"/>
          <p:cNvSpPr/>
          <p:nvPr/>
        </p:nvSpPr>
        <p:spPr>
          <a:xfrm>
            <a:off x="183278" y="7367044"/>
            <a:ext cx="540000" cy="54000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16" name="正方形/長方形 15"/>
          <p:cNvSpPr/>
          <p:nvPr/>
        </p:nvSpPr>
        <p:spPr>
          <a:xfrm>
            <a:off x="155142" y="7336270"/>
            <a:ext cx="595035" cy="584775"/>
          </a:xfrm>
          <a:prstGeom prst="rect">
            <a:avLst/>
          </a:prstGeom>
        </p:spPr>
        <p:txBody>
          <a:bodyPr wrap="none">
            <a:spAutoFit/>
          </a:bodyPr>
          <a:lstStyle/>
          <a:p>
            <a:r>
              <a:rPr kumimoji="1" lang="ja-JP" altLang="en-US" sz="3200" b="1" dirty="0">
                <a:solidFill>
                  <a:schemeClr val="bg1"/>
                </a:solidFill>
                <a:latin typeface="HGP創英角ｺﾞｼｯｸUB" panose="020B0900000000000000" pitchFamily="50" charset="-128"/>
                <a:ea typeface="HGP創英角ｺﾞｼｯｸUB" panose="020B0900000000000000" pitchFamily="50" charset="-128"/>
              </a:rPr>
              <a:t>！</a:t>
            </a:r>
          </a:p>
        </p:txBody>
      </p:sp>
      <p:sp>
        <p:nvSpPr>
          <p:cNvPr id="51" name="正方形/長方形 50"/>
          <p:cNvSpPr/>
          <p:nvPr/>
        </p:nvSpPr>
        <p:spPr>
          <a:xfrm>
            <a:off x="0" y="0"/>
            <a:ext cx="6858000" cy="360000"/>
          </a:xfrm>
          <a:prstGeom prst="rect">
            <a:avLst/>
          </a:prstGeom>
          <a:solidFill>
            <a:srgbClr val="F2CF91"/>
          </a:solidFill>
          <a:ln w="25400">
            <a:solidFill>
              <a:srgbClr val="F398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メイリオ" panose="020B0604030504040204" pitchFamily="50" charset="-128"/>
              <a:ea typeface="メイリオ" panose="020B0604030504040204" pitchFamily="50" charset="-128"/>
            </a:endParaRPr>
          </a:p>
        </p:txBody>
      </p:sp>
      <p:sp>
        <p:nvSpPr>
          <p:cNvPr id="52" name="正方形/長方形 51"/>
          <p:cNvSpPr/>
          <p:nvPr/>
        </p:nvSpPr>
        <p:spPr>
          <a:xfrm>
            <a:off x="296381" y="0"/>
            <a:ext cx="6561619" cy="360000"/>
          </a:xfrm>
          <a:prstGeom prst="rect">
            <a:avLst/>
          </a:prstGeom>
          <a:solidFill>
            <a:srgbClr val="F39800"/>
          </a:solidFill>
          <a:ln>
            <a:noFill/>
          </a:ln>
        </p:spPr>
        <p:style>
          <a:lnRef idx="2">
            <a:schemeClr val="accent1">
              <a:shade val="50000"/>
            </a:schemeClr>
          </a:lnRef>
          <a:fillRef idx="1">
            <a:schemeClr val="accent1"/>
          </a:fillRef>
          <a:effectRef idx="0">
            <a:schemeClr val="accent1"/>
          </a:effectRef>
          <a:fontRef idx="minor">
            <a:schemeClr val="lt1"/>
          </a:fontRef>
        </p:style>
        <p:txBody>
          <a:bodyPr tIns="72000" bIns="0" rtlCol="0" anchor="ctr"/>
          <a:lstStyle/>
          <a:p>
            <a:r>
              <a:rPr kumimoji="1" lang="ja-JP" altLang="en-US" sz="2200" b="1" spc="200" dirty="0">
                <a:solidFill>
                  <a:schemeClr val="bg1"/>
                </a:solidFill>
                <a:latin typeface="メイリオ" panose="020B0604030504040204" pitchFamily="50" charset="-128"/>
                <a:ea typeface="メイリオ" panose="020B0604030504040204" pitchFamily="50" charset="-128"/>
              </a:rPr>
              <a:t>よくあるご質問</a:t>
            </a:r>
          </a:p>
        </p:txBody>
      </p:sp>
      <p:pic>
        <p:nvPicPr>
          <p:cNvPr id="53" name="図 52"/>
          <p:cNvPicPr>
            <a:picLocks noChangeAspect="1"/>
          </p:cNvPicPr>
          <p:nvPr/>
        </p:nvPicPr>
        <p:blipFill>
          <a:blip r:embed="rId3">
            <a:clrChange>
              <a:clrFrom>
                <a:srgbClr val="FFFFFF"/>
              </a:clrFrom>
              <a:clrTo>
                <a:srgbClr val="FFFFFF">
                  <a:alpha val="0"/>
                </a:srgbClr>
              </a:clrTo>
            </a:clrChange>
          </a:blip>
          <a:stretch>
            <a:fillRect/>
          </a:stretch>
        </p:blipFill>
        <p:spPr>
          <a:xfrm>
            <a:off x="388893" y="9491116"/>
            <a:ext cx="316641" cy="316212"/>
          </a:xfrm>
          <a:prstGeom prst="rect">
            <a:avLst/>
          </a:prstGeom>
        </p:spPr>
      </p:pic>
      <p:sp>
        <p:nvSpPr>
          <p:cNvPr id="35" name="角丸四角形 34"/>
          <p:cNvSpPr/>
          <p:nvPr/>
        </p:nvSpPr>
        <p:spPr>
          <a:xfrm>
            <a:off x="6147590" y="8914131"/>
            <a:ext cx="618050"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r>
              <a:rPr kumimoji="1" lang="ja-JP" altLang="en-US" sz="1400" dirty="0">
                <a:solidFill>
                  <a:schemeClr val="tx1"/>
                </a:solidFill>
                <a:latin typeface="メイリオ" panose="020B0604030504040204" pitchFamily="50" charset="-128"/>
                <a:ea typeface="メイリオ" panose="020B0604030504040204" pitchFamily="50" charset="-128"/>
              </a:rPr>
              <a:t>検索</a:t>
            </a:r>
          </a:p>
        </p:txBody>
      </p:sp>
      <p:sp>
        <p:nvSpPr>
          <p:cNvPr id="36" name="角丸四角形 35"/>
          <p:cNvSpPr/>
          <p:nvPr/>
        </p:nvSpPr>
        <p:spPr>
          <a:xfrm>
            <a:off x="3194089" y="8914131"/>
            <a:ext cx="2881301" cy="386104"/>
          </a:xfrm>
          <a:prstGeom prst="roundRect">
            <a:avLst/>
          </a:prstGeom>
          <a:solidFill>
            <a:schemeClr val="accent3">
              <a:lumMod val="20000"/>
              <a:lumOff val="80000"/>
            </a:schemeClr>
          </a:solidFill>
          <a:ln>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pPr>
            <a:endParaRPr kumimoji="1" lang="ja-JP" altLang="en-US" sz="1100" b="1" dirty="0">
              <a:solidFill>
                <a:schemeClr val="tx1"/>
              </a:solidFill>
              <a:latin typeface="メイリオ" panose="020B0604030504040204" pitchFamily="50" charset="-128"/>
              <a:ea typeface="メイリオ" panose="020B0604030504040204" pitchFamily="50" charset="-128"/>
            </a:endParaRPr>
          </a:p>
        </p:txBody>
      </p:sp>
      <p:sp>
        <p:nvSpPr>
          <p:cNvPr id="37" name="角丸四角形 36"/>
          <p:cNvSpPr/>
          <p:nvPr/>
        </p:nvSpPr>
        <p:spPr>
          <a:xfrm>
            <a:off x="2793115" y="8497528"/>
            <a:ext cx="4064885" cy="444940"/>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ja-JP" altLang="en-US" sz="1400" dirty="0">
                <a:solidFill>
                  <a:schemeClr val="tx1"/>
                </a:solidFill>
                <a:latin typeface="メイリオ" panose="020B0604030504040204" pitchFamily="50" charset="-128"/>
                <a:ea typeface="メイリオ" panose="020B0604030504040204" pitchFamily="50" charset="-128"/>
              </a:rPr>
              <a:t>　　</a:t>
            </a:r>
            <a:r>
              <a:rPr kumimoji="1" lang="en-US" altLang="ja-JP" sz="1400" dirty="0">
                <a:solidFill>
                  <a:schemeClr val="tx1"/>
                </a:solidFill>
                <a:latin typeface="メイリオ" panose="020B0604030504040204" pitchFamily="50" charset="-128"/>
                <a:ea typeface="メイリオ" panose="020B0604030504040204" pitchFamily="50" charset="-128"/>
              </a:rPr>
              <a:t>※ </a:t>
            </a:r>
            <a:r>
              <a:rPr kumimoji="1" lang="ja-JP" altLang="en-US" sz="1200" dirty="0">
                <a:solidFill>
                  <a:schemeClr val="tx1"/>
                </a:solidFill>
                <a:latin typeface="メイリオ" panose="020B0604030504040204" pitchFamily="50" charset="-128"/>
                <a:ea typeface="メイリオ" panose="020B0604030504040204" pitchFamily="50" charset="-128"/>
              </a:rPr>
              <a:t>詳しくは、内閣府ウェブサイトもご覧ください</a:t>
            </a:r>
            <a:endParaRPr kumimoji="1" lang="en-US" altLang="ja-JP" sz="1200" dirty="0">
              <a:solidFill>
                <a:schemeClr val="tx1"/>
              </a:solidFill>
              <a:latin typeface="メイリオ" panose="020B0604030504040204" pitchFamily="50" charset="-128"/>
              <a:ea typeface="メイリオ" panose="020B0604030504040204" pitchFamily="50" charset="-128"/>
            </a:endParaRPr>
          </a:p>
        </p:txBody>
      </p:sp>
      <p:sp>
        <p:nvSpPr>
          <p:cNvPr id="38" name="角丸四角形 37"/>
          <p:cNvSpPr/>
          <p:nvPr/>
        </p:nvSpPr>
        <p:spPr>
          <a:xfrm>
            <a:off x="3306528" y="9311116"/>
            <a:ext cx="3551472" cy="360001"/>
          </a:xfrm>
          <a:prstGeom prst="roundRect">
            <a:avLst>
              <a:gd name="adj" fmla="val 0"/>
            </a:avLst>
          </a:prstGeom>
          <a:noFill/>
          <a:ln w="6350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10000"/>
              </a:lnSpc>
            </a:pPr>
            <a:r>
              <a:rPr kumimoji="1" lang="en-US" altLang="ja-JP" sz="900" dirty="0">
                <a:solidFill>
                  <a:schemeClr val="tx1"/>
                </a:solidFill>
                <a:latin typeface="メイリオ" panose="020B0604030504040204" pitchFamily="50" charset="-128"/>
                <a:ea typeface="メイリオ" panose="020B0604030504040204" pitchFamily="50" charset="-128"/>
              </a:rPr>
              <a:t>(</a:t>
            </a:r>
            <a:r>
              <a:rPr kumimoji="1" lang="en-US" altLang="ja-JP" sz="800" dirty="0">
                <a:solidFill>
                  <a:schemeClr val="tx1"/>
                </a:solidFill>
                <a:latin typeface="メイリオ" panose="020B0604030504040204" pitchFamily="50" charset="-128"/>
                <a:ea typeface="メイリオ" panose="020B0604030504040204" pitchFamily="50" charset="-128"/>
              </a:rPr>
              <a:t>https://www5.cao.go.jp/keizai1/kosodatesetaikyufu/index.html)</a:t>
            </a:r>
          </a:p>
        </p:txBody>
      </p:sp>
      <p:sp>
        <p:nvSpPr>
          <p:cNvPr id="39" name="テキスト ボックス 38">
            <a:extLst>
              <a:ext uri="{FF2B5EF4-FFF2-40B4-BE49-F238E27FC236}">
                <a16:creationId xmlns:a16="http://schemas.microsoft.com/office/drawing/2014/main" id="{BC97E009-62CA-48DE-B17D-077B8E35BD3F}"/>
              </a:ext>
            </a:extLst>
          </p:cNvPr>
          <p:cNvSpPr txBox="1"/>
          <p:nvPr/>
        </p:nvSpPr>
        <p:spPr>
          <a:xfrm>
            <a:off x="156598" y="437322"/>
            <a:ext cx="6603029" cy="6836151"/>
          </a:xfrm>
          <a:prstGeom prst="rect">
            <a:avLst/>
          </a:prstGeom>
          <a:solidFill>
            <a:schemeClr val="bg1"/>
          </a:solidFill>
          <a:ln w="28575">
            <a:solidFill>
              <a:srgbClr val="F39800"/>
            </a:solidFill>
          </a:ln>
          <a:effectLst/>
        </p:spPr>
        <p:txBody>
          <a:bodyPr wrap="square" rtlCol="0">
            <a:noAutofit/>
          </a:bodyPr>
          <a:lstStyle/>
          <a:p>
            <a:endParaRPr lang="en-US" altLang="ja-JP" sz="1400" b="1" u="sng" dirty="0">
              <a:solidFill>
                <a:srgbClr val="0059F2"/>
              </a:solidFill>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Ｑ．誰が給付を受け取ることができますか？（支給対象者）</a:t>
            </a:r>
            <a:endParaRPr lang="en-US" altLang="ja-JP" sz="1400" b="1" u="sng" dirty="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Ａ．大きく分けて、以下の方が支給の対象となります。</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①令和３年９月分の児童手当の受給者でなかったが、令和４年３月分の児童手当の受給者（令和４年２月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日までに支援給付金の申請をする場合は、令和３年９月１日から申請時までの間に児童手当の受給者変更手続を完了し、申請時点において児童手当の受給者）になった方</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②令和３年９月</a:t>
            </a:r>
            <a:r>
              <a:rPr lang="en-US" altLang="ja-JP" sz="1400" dirty="0">
                <a:latin typeface="メイリオ" panose="020B0604030504040204" pitchFamily="50" charset="-128"/>
                <a:ea typeface="メイリオ" panose="020B0604030504040204" pitchFamily="50" charset="-128"/>
              </a:rPr>
              <a:t>30</a:t>
            </a:r>
            <a:r>
              <a:rPr lang="ja-JP" altLang="en-US" sz="1400" dirty="0">
                <a:latin typeface="メイリオ" panose="020B0604030504040204" pitchFamily="50" charset="-128"/>
                <a:ea typeface="メイリオ" panose="020B0604030504040204" pitchFamily="50" charset="-128"/>
              </a:rPr>
              <a:t>日において高校生等を養育していなかったが、令和４年２月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日時点（令和４年２月</a:t>
            </a:r>
            <a:r>
              <a:rPr lang="en-US" altLang="ja-JP" sz="1400" dirty="0">
                <a:latin typeface="メイリオ" panose="020B0604030504040204" pitchFamily="50" charset="-128"/>
                <a:ea typeface="メイリオ" panose="020B0604030504040204" pitchFamily="50" charset="-128"/>
              </a:rPr>
              <a:t>28</a:t>
            </a:r>
            <a:r>
              <a:rPr lang="ja-JP" altLang="en-US" sz="1400" dirty="0">
                <a:latin typeface="メイリオ" panose="020B0604030504040204" pitchFamily="50" charset="-128"/>
                <a:ea typeface="メイリオ" panose="020B0604030504040204" pitchFamily="50" charset="-128"/>
              </a:rPr>
              <a:t>日までに支援給付金の申請をする場合は申請時）において高校生等を養育している方</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　③その他これらに準ずる方（</a:t>
            </a:r>
            <a:r>
              <a:rPr lang="en-US" altLang="ja-JP" sz="1400" dirty="0">
                <a:latin typeface="メイリオ" panose="020B0604030504040204" pitchFamily="50" charset="-128"/>
                <a:ea typeface="メイリオ" panose="020B0604030504040204" pitchFamily="50" charset="-128"/>
              </a:rPr>
              <a:t>DV</a:t>
            </a:r>
            <a:r>
              <a:rPr lang="ja-JP" altLang="en-US" sz="1400" dirty="0">
                <a:latin typeface="メイリオ" panose="020B0604030504040204" pitchFamily="50" charset="-128"/>
                <a:ea typeface="メイリオ" panose="020B0604030504040204" pitchFamily="50" charset="-128"/>
              </a:rPr>
              <a:t>特例・施設特例の所要の手続を行っておらず、給付金の支給先が変更されていない場合、養子縁組や海外からの帰国により、養育者が代わっている場合等）</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200" dirty="0">
                <a:latin typeface="メイリオ" panose="020B0604030504040204" pitchFamily="50" charset="-128"/>
                <a:ea typeface="メイリオ" panose="020B0604030504040204" pitchFamily="50" charset="-128"/>
              </a:rPr>
              <a:t>　</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個別のご相談はお住まいの市区町村にお問い合わせください。</a:t>
            </a:r>
            <a:endParaRPr lang="en-US" altLang="ja-JP" sz="1200" dirty="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Ｑ．必要な書類はありますか？</a:t>
            </a:r>
            <a:endParaRPr lang="en-US" altLang="ja-JP" sz="1400" b="1" u="sng" dirty="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申請先の市区町村において児童手当の受給者変更を既に行っている場合、基本的には申請書のみの提出で問題ありません。児童手当の対象とならない児童の養育者の方の場合は、以下の書類が必要となります。</a:t>
            </a:r>
            <a:endParaRPr lang="en-US" altLang="ja-JP" sz="1400" dirty="0">
              <a:latin typeface="メイリオ" panose="020B0604030504040204" pitchFamily="50" charset="-128"/>
              <a:ea typeface="メイリオ" panose="020B0604030504040204" pitchFamily="50" charset="-128"/>
            </a:endParaRPr>
          </a:p>
          <a:p>
            <a:pPr marL="144000" indent="-457200"/>
            <a:r>
              <a:rPr lang="ja-JP" altLang="en-US" sz="1300" dirty="0">
                <a:latin typeface="メイリオ" panose="020B0604030504040204" pitchFamily="50" charset="-128"/>
                <a:ea typeface="メイリオ" panose="020B0604030504040204" pitchFamily="50" charset="-128"/>
              </a:rPr>
              <a:t>　①令和４年２月</a:t>
            </a:r>
            <a:r>
              <a:rPr lang="en-US" altLang="ja-JP" sz="1300" dirty="0">
                <a:latin typeface="メイリオ" panose="020B0604030504040204" pitchFamily="50" charset="-128"/>
                <a:ea typeface="メイリオ" panose="020B0604030504040204" pitchFamily="50" charset="-128"/>
              </a:rPr>
              <a:t>28</a:t>
            </a:r>
            <a:r>
              <a:rPr lang="ja-JP" altLang="en-US" sz="1300" dirty="0">
                <a:latin typeface="メイリオ" panose="020B0604030504040204" pitchFamily="50" charset="-128"/>
                <a:ea typeface="メイリオ" panose="020B0604030504040204" pitchFamily="50" charset="-128"/>
              </a:rPr>
              <a:t>日（それ以前に申請する場合は申請日時点）までに離婚したことがわかる書類（離婚届受理証明書、離婚届記載事項証明書、戸籍謄本、戸籍抄本等）</a:t>
            </a:r>
          </a:p>
          <a:p>
            <a:pPr marL="144000" indent="-457200"/>
            <a:r>
              <a:rPr lang="ja-JP" altLang="en-US" sz="1300" dirty="0">
                <a:latin typeface="メイリオ" panose="020B0604030504040204" pitchFamily="50" charset="-128"/>
                <a:ea typeface="メイリオ" panose="020B0604030504040204" pitchFamily="50" charset="-128"/>
              </a:rPr>
              <a:t>　②住民票</a:t>
            </a:r>
          </a:p>
          <a:p>
            <a:pPr marL="144000" indent="-457200"/>
            <a:r>
              <a:rPr lang="ja-JP" altLang="en-US" sz="1300" dirty="0">
                <a:latin typeface="メイリオ" panose="020B0604030504040204" pitchFamily="50" charset="-128"/>
                <a:ea typeface="メイリオ" panose="020B0604030504040204" pitchFamily="50" charset="-128"/>
              </a:rPr>
              <a:t>　③申請者の令和３年度（令和２年分）市区町村民税課税証明書・非課税証明書</a:t>
            </a:r>
            <a:endParaRPr lang="en-US" altLang="ja-JP" sz="1300" dirty="0">
              <a:latin typeface="メイリオ" panose="020B0604030504040204" pitchFamily="50" charset="-128"/>
              <a:ea typeface="メイリオ" panose="020B0604030504040204" pitchFamily="50" charset="-128"/>
            </a:endParaRPr>
          </a:p>
          <a:p>
            <a:pPr marL="144000" indent="-457200"/>
            <a:endParaRPr lang="en-US" altLang="ja-JP" sz="1300" dirty="0">
              <a:latin typeface="メイリオ" panose="020B0604030504040204" pitchFamily="50" charset="-128"/>
              <a:ea typeface="メイリオ" panose="020B0604030504040204" pitchFamily="50" charset="-128"/>
            </a:endParaRPr>
          </a:p>
          <a:p>
            <a:r>
              <a:rPr lang="ja-JP" altLang="en-US" sz="1400" b="1" u="sng" dirty="0">
                <a:solidFill>
                  <a:srgbClr val="0059F2"/>
                </a:solidFill>
                <a:latin typeface="メイリオ" panose="020B0604030504040204" pitchFamily="50" charset="-128"/>
                <a:ea typeface="メイリオ" panose="020B0604030504040204" pitchFamily="50" charset="-128"/>
              </a:rPr>
              <a:t>Ｑ．</a:t>
            </a:r>
            <a:r>
              <a:rPr lang="en-US" altLang="ja-JP" sz="1400" b="1" u="sng" dirty="0">
                <a:solidFill>
                  <a:srgbClr val="0059F2"/>
                </a:solidFill>
                <a:latin typeface="メイリオ" panose="020B0604030504040204" pitchFamily="50" charset="-128"/>
                <a:ea typeface="メイリオ" panose="020B0604030504040204" pitchFamily="50" charset="-128"/>
              </a:rPr>
              <a:t>10</a:t>
            </a:r>
            <a:r>
              <a:rPr lang="ja-JP" altLang="en-US" sz="1400" b="1" u="sng" dirty="0">
                <a:solidFill>
                  <a:srgbClr val="0059F2"/>
                </a:solidFill>
                <a:latin typeface="メイリオ" panose="020B0604030504040204" pitchFamily="50" charset="-128"/>
                <a:ea typeface="メイリオ" panose="020B0604030504040204" pitchFamily="50" charset="-128"/>
              </a:rPr>
              <a:t>万円から控除（減額）される対象になっている、元養育者が子供のため　</a:t>
            </a:r>
            <a:endParaRPr lang="en-US" altLang="ja-JP" sz="1400" b="1" u="sng" dirty="0">
              <a:solidFill>
                <a:srgbClr val="0059F2"/>
              </a:solidFill>
              <a:latin typeface="メイリオ" panose="020B0604030504040204" pitchFamily="50" charset="-128"/>
              <a:ea typeface="メイリオ" panose="020B0604030504040204" pitchFamily="50" charset="-128"/>
            </a:endParaRPr>
          </a:p>
          <a:p>
            <a:r>
              <a:rPr lang="ja-JP" altLang="en-US" sz="1400" b="1" dirty="0">
                <a:solidFill>
                  <a:srgbClr val="0059F2"/>
                </a:solidFill>
                <a:latin typeface="メイリオ" panose="020B0604030504040204" pitchFamily="50" charset="-128"/>
                <a:ea typeface="メイリオ" panose="020B0604030504040204" pitchFamily="50" charset="-128"/>
              </a:rPr>
              <a:t>　</a:t>
            </a:r>
            <a:r>
              <a:rPr lang="ja-JP" altLang="en-US" sz="1400" b="1" u="sng" dirty="0">
                <a:solidFill>
                  <a:srgbClr val="0059F2"/>
                </a:solidFill>
                <a:latin typeface="メイリオ" panose="020B0604030504040204" pitchFamily="50" charset="-128"/>
                <a:ea typeface="メイリオ" panose="020B0604030504040204" pitchFamily="50" charset="-128"/>
              </a:rPr>
              <a:t>に費消した額とはどのようなものですか？</a:t>
            </a:r>
            <a:endParaRPr lang="en-US" altLang="ja-JP" sz="1400" b="1" u="sng" dirty="0">
              <a:solidFill>
                <a:srgbClr val="0059F2"/>
              </a:solidFill>
              <a:latin typeface="メイリオ" panose="020B0604030504040204" pitchFamily="50" charset="-128"/>
              <a:ea typeface="メイリオ" panose="020B0604030504040204" pitchFamily="50" charset="-128"/>
            </a:endParaRPr>
          </a:p>
          <a:p>
            <a:endParaRPr lang="en-US" altLang="ja-JP" sz="800" b="1" u="sng" dirty="0">
              <a:solidFill>
                <a:srgbClr val="0059F2"/>
              </a:solidFill>
              <a:latin typeface="メイリオ" panose="020B0604030504040204" pitchFamily="50" charset="-128"/>
              <a:ea typeface="メイリオ" panose="020B0604030504040204" pitchFamily="50" charset="-128"/>
            </a:endParaRPr>
          </a:p>
          <a:p>
            <a:pPr marL="144000" indent="-457200"/>
            <a:r>
              <a:rPr lang="ja-JP" altLang="en-US" sz="1400" dirty="0">
                <a:latin typeface="メイリオ" panose="020B0604030504040204" pitchFamily="50" charset="-128"/>
                <a:ea typeface="メイリオ" panose="020B0604030504040204" pitchFamily="50" charset="-128"/>
              </a:rPr>
              <a:t>Ａ．元養育者が給付金を基にして、対象児童に対してランドセルや学習机等をプレゼントしたなど、給付金の受給を契機として新たに子供のために使われた額として申請者が申請時点において認識しているものであり、自己申告に基づくこととなります。</a:t>
            </a:r>
            <a:endParaRPr lang="en-US" altLang="ja-JP" sz="1400" dirty="0">
              <a:latin typeface="メイリオ" panose="020B0604030504040204" pitchFamily="50" charset="-128"/>
              <a:ea typeface="メイリオ" panose="020B0604030504040204" pitchFamily="50" charset="-128"/>
            </a:endParaRPr>
          </a:p>
          <a:p>
            <a:pPr marL="144000" indent="-457200"/>
            <a:endParaRPr lang="en-US" altLang="ja-JP" sz="1400" dirty="0">
              <a:latin typeface="メイリオ" panose="020B0604030504040204" pitchFamily="50" charset="-128"/>
              <a:ea typeface="メイリオ" panose="020B0604030504040204" pitchFamily="50" charset="-128"/>
            </a:endParaRPr>
          </a:p>
        </p:txBody>
      </p:sp>
      <p:sp>
        <p:nvSpPr>
          <p:cNvPr id="40" name="テキスト ボックス 39">
            <a:extLst>
              <a:ext uri="{FF2B5EF4-FFF2-40B4-BE49-F238E27FC236}">
                <a16:creationId xmlns:a16="http://schemas.microsoft.com/office/drawing/2014/main" id="{40102E38-3C8D-417E-9DBC-EB405C09578B}"/>
              </a:ext>
            </a:extLst>
          </p:cNvPr>
          <p:cNvSpPr txBox="1"/>
          <p:nvPr/>
        </p:nvSpPr>
        <p:spPr>
          <a:xfrm>
            <a:off x="3157145" y="8947908"/>
            <a:ext cx="2941599" cy="332399"/>
          </a:xfrm>
          <a:prstGeom prst="rect">
            <a:avLst/>
          </a:prstGeom>
          <a:noFill/>
        </p:spPr>
        <p:txBody>
          <a:bodyPr wrap="square">
            <a:spAutoFit/>
          </a:bodyPr>
          <a:lstStyle/>
          <a:p>
            <a:pPr algn="ctr">
              <a:lnSpc>
                <a:spcPct val="130000"/>
              </a:lnSpc>
            </a:pPr>
            <a:r>
              <a:rPr kumimoji="1" lang="ja-JP" altLang="en-US" sz="1200" dirty="0">
                <a:solidFill>
                  <a:schemeClr val="tx1"/>
                </a:solidFill>
                <a:latin typeface="メイリオ" panose="020B0604030504040204" pitchFamily="50" charset="-128"/>
                <a:ea typeface="メイリオ" panose="020B0604030504040204" pitchFamily="50" charset="-128"/>
              </a:rPr>
              <a:t>内閣府　子育て世帯への臨時特別給付</a:t>
            </a:r>
          </a:p>
        </p:txBody>
      </p:sp>
    </p:spTree>
    <p:extLst>
      <p:ext uri="{BB962C8B-B14F-4D97-AF65-F5344CB8AC3E}">
        <p14:creationId xmlns:p14="http://schemas.microsoft.com/office/powerpoint/2010/main" val="14832220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338</Words>
  <Application>Microsoft Office PowerPoint</Application>
  <PresentationFormat>A4 210 x 297 mm</PresentationFormat>
  <Paragraphs>77</Paragraphs>
  <Slides>2</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HGP創英角ｺﾞｼｯｸUB</vt:lpstr>
      <vt:lpstr>HG丸ｺﾞｼｯｸM-PRO</vt:lpstr>
      <vt:lpstr>メイリオ</vt:lpstr>
      <vt:lpstr>游ゴシック</vt:lpstr>
      <vt:lpstr>游ゴシック Medium</vt:lpstr>
      <vt:lpstr>Arial</vt:lpstr>
      <vt:lpstr>Calibri</vt:lpstr>
      <vt:lpstr>Calibri Light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minami</cp:lastModifiedBy>
  <cp:revision>6</cp:revision>
  <dcterms:modified xsi:type="dcterms:W3CDTF">2022-02-17T08:39:14Z</dcterms:modified>
</cp:coreProperties>
</file>